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7.xml" ContentType="application/vnd.openxmlformats-officedocument.presentationml.tags+xml"/>
  <Override PartName="/ppt/tags/tag9.xml" ContentType="application/vnd.openxmlformats-officedocument.presentationml.tags+xml"/>
  <Override PartName="/ppt/revisionInfo.xml" ContentType="application/vnd.ms-powerpoint.revisioninfo+xml"/>
  <Override PartName="/ppt/tags/tag6.xml" ContentType="application/vnd.openxmlformats-officedocument.presentationml.tag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660" r:id="rId2"/>
    <p:sldMasterId id="2147483669" r:id="rId3"/>
    <p:sldMasterId id="2147483685" r:id="rId4"/>
    <p:sldMasterId id="2147483702" r:id="rId5"/>
  </p:sldMasterIdLst>
  <p:notesMasterIdLst>
    <p:notesMasterId r:id="rId13"/>
  </p:notesMasterIdLst>
  <p:sldIdLst>
    <p:sldId id="283" r:id="rId6"/>
    <p:sldId id="282" r:id="rId7"/>
    <p:sldId id="284" r:id="rId8"/>
    <p:sldId id="285" r:id="rId9"/>
    <p:sldId id="281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004551-6441-D62F-EA26-AC1C0C77CA0A}" v="602" dt="2023-04-24T22:42:33.119"/>
    <p1510:client id="{A3B31A04-5638-42B9-85DE-AB33D9FE76BE}" v="2457" dt="2023-04-24T23:06:36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95031-1E99-42D1-B3A8-7962B8B910CC}" type="datetimeFigureOut"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E195-961A-48B1-AAF8-C724F81CC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0DB82-DFC6-414B-85AD-EA7020C8DE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2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b="0" i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6BE72B-5095-46B0-B741-9CFCD80BF2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01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b="0" i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6BE72B-5095-46B0-B741-9CFCD80BF2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01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3A88D-27D2-4F55-9EF6-BEEAD5E24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0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3A88D-27D2-4F55-9EF6-BEEAD5E244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4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3A88D-27D2-4F55-9EF6-BEEAD5E24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Relationship Id="rId4" Type="http://schemas.openxmlformats.org/officeDocument/2006/relationships/image" Target="../media/image4.emf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1.xml"/><Relationship Id="rId4" Type="http://schemas.openxmlformats.org/officeDocument/2006/relationships/image" Target="../media/image9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D2AB52-3520-4185-840D-6964902781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DD2AB52-3520-4185-840D-696490278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6264"/>
            <a:ext cx="10515600" cy="618385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3994" y="6356350"/>
            <a:ext cx="2743200" cy="365125"/>
          </a:xfrm>
        </p:spPr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8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63838"/>
            <a:ext cx="10363200" cy="133032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5"/>
            <a:ext cx="9144000" cy="690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38B46A-E2D9-F648-8C4B-C6DF64595C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006977"/>
            <a:ext cx="9144000" cy="7747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Briefer: Name and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5287A-C762-B04C-8C78-1932680E8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CF8BCC-BFA1-F642-84C1-3DEA215A8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20" y="1076323"/>
            <a:ext cx="1737360" cy="16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691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6137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4138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4743" y="6356350"/>
            <a:ext cx="2743200" cy="365125"/>
          </a:xfrm>
        </p:spPr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4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_no_bottom_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F0B21-0107-480B-A6FF-33E8F92913BC}"/>
              </a:ext>
            </a:extLst>
          </p:cNvPr>
          <p:cNvSpPr/>
          <p:nvPr userDrawn="1"/>
        </p:nvSpPr>
        <p:spPr>
          <a:xfrm>
            <a:off x="0" y="6131277"/>
            <a:ext cx="12191994" cy="745011"/>
          </a:xfrm>
          <a:prstGeom prst="rect">
            <a:avLst/>
          </a:prstGeom>
          <a:solidFill>
            <a:schemeClr val="bg1"/>
          </a:solidFill>
          <a:ln w="550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10" tIns="39605" rIns="79210" bIns="39605" rtlCol="0" anchor="t"/>
          <a:lstStyle/>
          <a:p>
            <a:pPr marL="91440" marR="0" lvl="0" indent="-9144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u="sng">
              <a:solidFill>
                <a:srgbClr val="C55A1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938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rgbClr val="002F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3D11B-5FAF-4A20-BC91-DC09E07A8D6B}"/>
              </a:ext>
            </a:extLst>
          </p:cNvPr>
          <p:cNvCxnSpPr>
            <a:cxnSpLocks/>
          </p:cNvCxnSpPr>
          <p:nvPr userDrawn="1"/>
        </p:nvCxnSpPr>
        <p:spPr>
          <a:xfrm>
            <a:off x="955497" y="3705225"/>
            <a:ext cx="1123650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FF66FB-DCA5-48F3-A735-3BE74D09A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5497" y="3705225"/>
            <a:ext cx="9144000" cy="18288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905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fld id="{FE09C639-C7C7-9848-BE32-492A9B56F14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B18402-97FF-41B9-A0F8-4E70EA1A736C}"/>
              </a:ext>
            </a:extLst>
          </p:cNvPr>
          <p:cNvGrpSpPr/>
          <p:nvPr userDrawn="1"/>
        </p:nvGrpSpPr>
        <p:grpSpPr>
          <a:xfrm>
            <a:off x="-4064" y="1311866"/>
            <a:ext cx="12196064" cy="46732"/>
            <a:chOff x="-4064" y="1396390"/>
            <a:chExt cx="12196064" cy="4673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671C90E-ED8C-45B3-B185-2E5880B693E9}"/>
                </a:ext>
              </a:extLst>
            </p:cNvPr>
            <p:cNvGrpSpPr/>
            <p:nvPr userDrawn="1"/>
          </p:nvGrpSpPr>
          <p:grpSpPr>
            <a:xfrm>
              <a:off x="-4064" y="1396390"/>
              <a:ext cx="12196064" cy="15240"/>
              <a:chOff x="-3048" y="1344168"/>
              <a:chExt cx="9147048" cy="1524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8645419-0FA9-4759-8636-09E75908B383}"/>
                  </a:ext>
                </a:extLst>
              </p:cNvPr>
              <p:cNvCxnSpPr/>
              <p:nvPr userDrawn="1"/>
            </p:nvCxnSpPr>
            <p:spPr>
              <a:xfrm>
                <a:off x="0" y="1344168"/>
                <a:ext cx="9144000" cy="0"/>
              </a:xfrm>
              <a:prstGeom prst="line">
                <a:avLst/>
              </a:prstGeom>
              <a:ln w="15875">
                <a:solidFill>
                  <a:srgbClr val="1D3D7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4768868-C34C-4707-B36D-C1BD9643BC90}"/>
                  </a:ext>
                </a:extLst>
              </p:cNvPr>
              <p:cNvCxnSpPr/>
              <p:nvPr userDrawn="1"/>
            </p:nvCxnSpPr>
            <p:spPr>
              <a:xfrm>
                <a:off x="-3048" y="1359408"/>
                <a:ext cx="9144000" cy="0"/>
              </a:xfrm>
              <a:prstGeom prst="line">
                <a:avLst/>
              </a:prstGeom>
              <a:ln w="15875">
                <a:solidFill>
                  <a:srgbClr val="1D3D7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977A6D1-9034-4A80-B59D-5FCB6FF47B77}"/>
                </a:ext>
              </a:extLst>
            </p:cNvPr>
            <p:cNvGrpSpPr/>
            <p:nvPr userDrawn="1"/>
          </p:nvGrpSpPr>
          <p:grpSpPr>
            <a:xfrm>
              <a:off x="-4064" y="1427882"/>
              <a:ext cx="12196064" cy="15240"/>
              <a:chOff x="-3048" y="1344168"/>
              <a:chExt cx="9147048" cy="1524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B94AB9B-8BC2-4FC5-AAE3-94E7776FAB76}"/>
                  </a:ext>
                </a:extLst>
              </p:cNvPr>
              <p:cNvCxnSpPr/>
              <p:nvPr userDrawn="1"/>
            </p:nvCxnSpPr>
            <p:spPr>
              <a:xfrm>
                <a:off x="0" y="1344168"/>
                <a:ext cx="9144000" cy="0"/>
              </a:xfrm>
              <a:prstGeom prst="line">
                <a:avLst/>
              </a:prstGeom>
              <a:ln w="15875">
                <a:solidFill>
                  <a:srgbClr val="167B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2C1DE8E-F8BE-4FC7-BEC4-06C4F168A5CE}"/>
                  </a:ext>
                </a:extLst>
              </p:cNvPr>
              <p:cNvCxnSpPr/>
              <p:nvPr userDrawn="1"/>
            </p:nvCxnSpPr>
            <p:spPr>
              <a:xfrm>
                <a:off x="-3048" y="1359408"/>
                <a:ext cx="9144000" cy="0"/>
              </a:xfrm>
              <a:prstGeom prst="line">
                <a:avLst/>
              </a:prstGeom>
              <a:ln w="15875">
                <a:solidFill>
                  <a:srgbClr val="167B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39881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E32F-1767-8972-198A-E005232B8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9CF51-20C4-80D3-1B24-22F69E168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D354F-B895-6655-C469-25225F0D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A5E57-67A2-FF7D-E91A-6E247AC3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F12EE-3246-8661-E013-87F58D82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8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52D5-B0E5-2CC9-F3E6-61859569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442E-D10E-C896-9D85-1952280D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631AB-0D5C-349C-FD5B-9DF1D281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82A65-6FC7-CCCB-39EA-C4E15A13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B2A9-75C1-A5C5-326B-815B37D6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79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71FE-F79C-46FE-B31D-207784C0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1315D-ECBC-DC65-0034-65387586F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6BA62-18E8-6558-303A-9AFDB2F3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4D01A-1BA7-02AF-8885-0763CEF2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5AA4-D22B-E5DB-2770-73A2309B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9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ABD1-6404-6C20-38B0-9BDED18D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741D-D905-27DF-EAD4-9A5797EF1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824CC-5629-4023-1C25-1BA1AE3D0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A632A-9C3A-08B1-5475-7BD35475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6171A-03BC-8E40-7678-D41FCAD2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0B1C2-C988-7516-0F14-4C074772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3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F667-74F7-DBBE-EE5F-98507BE1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C16ED-C198-8772-104B-2F98D2AA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EE213-8247-8025-8313-E1ADD988F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27C10-B431-8409-3BB4-137CFB9A2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F7848-8A50-2AE7-208D-E259677A3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FAA64-B964-0589-2DAE-6E315BF6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2F8DD3-0ED7-A275-6D2B-2EC47366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C36C4-BCDD-B409-072E-659AB90E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55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DBA12-2843-8DFF-5707-F17FBF8C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ACB44-5C35-C30B-0A15-612336C0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A0323-DFE9-544F-CD08-44B907F8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E2CAD-E6AB-44B8-541F-A287108F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5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2E7A7-A876-6AD4-5A17-4C809EC9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D9F87-A213-4B51-D0D0-66E78A59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307AB-940B-F5A6-6723-4B843A2A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18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CA95-C92B-0958-816B-E386FF28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9B16-1AF0-3E10-79D2-4D7977510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186A7-CE9C-5107-59D4-79B43C491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D61A6-69F8-B08C-B01F-C30D3843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D3527-6DFC-848E-ACAB-B64F03B0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74123-A14C-CA92-7DCD-E2312EE8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2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358C-D115-ADA7-61FB-A83C0D08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51799-4D28-AAC7-0D02-3A9A3FB77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5E078-F60C-CC7D-F653-CEC3BA75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7943-11C0-7194-661C-AC825D1F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BB147-2B19-048C-47DC-9B8F7C3C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5C71D-31DC-978F-A386-C633FBCE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3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4BF2-A75E-C3E4-5E6F-BE08F8FC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0079A-0A61-B59F-5EDD-46375789C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6312F-CE4C-592B-5897-2B989529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8E113-432D-0203-AA2D-D4F761A3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1E19E-2819-68A4-8D6E-D67C6293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791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2CAA6-E9A7-57E5-102A-39E0BC1CA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C3C3B-DC4F-2777-FB04-A6D42AFCD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E7CFD-C9C9-0400-1A6F-8E43AA03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5783E-C3A9-4569-0F15-7803D0EA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CE8B0-5D4F-2742-BF89-64D3661D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7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63838"/>
            <a:ext cx="10363200" cy="133032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5"/>
            <a:ext cx="9144000" cy="690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38B46A-E2D9-F648-8C4B-C6DF64595C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006977"/>
            <a:ext cx="9144000" cy="7747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Briefer: Name and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5287A-C762-B04C-8C78-1932680E8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CF8BCC-BFA1-F642-84C1-3DEA215A8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20" y="1076323"/>
            <a:ext cx="1737360" cy="16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88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">
    <p:bg>
      <p:bgPr>
        <a:solidFill>
          <a:srgbClr val="002F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3D11B-5FAF-4A20-BC91-DC09E07A8D6B}"/>
              </a:ext>
            </a:extLst>
          </p:cNvPr>
          <p:cNvCxnSpPr>
            <a:cxnSpLocks/>
          </p:cNvCxnSpPr>
          <p:nvPr userDrawn="1"/>
        </p:nvCxnSpPr>
        <p:spPr>
          <a:xfrm>
            <a:off x="955497" y="3705225"/>
            <a:ext cx="1123650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FF66FB-DCA5-48F3-A735-3BE74D09A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5497" y="3705225"/>
            <a:ext cx="9144000" cy="18288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985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wo 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079501"/>
            <a:ext cx="5181600" cy="4831442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079503"/>
            <a:ext cx="5181600" cy="483144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76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4" y="118875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4" y="1133859"/>
            <a:ext cx="10515600" cy="4818857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912DB-CF58-2B44-B78F-FA5C3CCFF1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383278" y="982666"/>
            <a:ext cx="3108114" cy="5064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Insert alt text for complex graphic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58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D2AB52-3520-4185-840D-6964902781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822746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DD2AB52-3520-4185-840D-696490278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6264"/>
            <a:ext cx="10515600" cy="618385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3330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D2AB52-3520-4185-840D-6964902781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822746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DD2AB52-3520-4185-840D-696490278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6264"/>
            <a:ext cx="10515600" cy="618385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99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6137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554549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descr="&quot;&quot;">
            <a:extLst>
              <a:ext uri="{FF2B5EF4-FFF2-40B4-BE49-F238E27FC236}">
                <a16:creationId xmlns:a16="http://schemas.microsoft.com/office/drawing/2014/main" id="{BEAC91FE-22FD-4E6A-87EB-4B75B31CDEB8}"/>
              </a:ext>
            </a:extLst>
          </p:cNvPr>
          <p:cNvCxnSpPr/>
          <p:nvPr userDrawn="1"/>
        </p:nvCxnSpPr>
        <p:spPr>
          <a:xfrm>
            <a:off x="831851" y="3571876"/>
            <a:ext cx="10515600" cy="0"/>
          </a:xfrm>
          <a:prstGeom prst="line">
            <a:avLst/>
          </a:prstGeom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29521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descr="&quot;&quot;">
            <a:extLst>
              <a:ext uri="{FF2B5EF4-FFF2-40B4-BE49-F238E27FC236}">
                <a16:creationId xmlns:a16="http://schemas.microsoft.com/office/drawing/2014/main" id="{BEAC91FE-22FD-4E6A-87EB-4B75B31CDEB8}"/>
              </a:ext>
            </a:extLst>
          </p:cNvPr>
          <p:cNvCxnSpPr/>
          <p:nvPr userDrawn="1"/>
        </p:nvCxnSpPr>
        <p:spPr>
          <a:xfrm>
            <a:off x="831851" y="3571876"/>
            <a:ext cx="10515600" cy="0"/>
          </a:xfrm>
          <a:prstGeom prst="line">
            <a:avLst/>
          </a:prstGeom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942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DBA12-2843-8DFF-5707-F17FBF8C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ACB44-5C35-C30B-0A15-612336C0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3F186-FB2C-4ABD-A910-CC39FDE09F4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A0323-DFE9-544F-CD08-44B907F8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E2CAD-E6AB-44B8-541F-A287108F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B93BEC-F996-4DE6-8713-A3BAFBDAE0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29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63838"/>
            <a:ext cx="10363200" cy="133032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5"/>
            <a:ext cx="9144000" cy="690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38B46A-E2D9-F648-8C4B-C6DF64595C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006977"/>
            <a:ext cx="9144000" cy="7747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Briefer: Name and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5287A-C762-B04C-8C78-1932680E8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CF8BCC-BFA1-F642-84C1-3DEA215A8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7320" y="1076323"/>
            <a:ext cx="1737360" cy="16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7"/>
            <a:ext cx="10515600" cy="4818857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912DB-CF58-2B44-B78F-FA5C3CCFF1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383279" y="982664"/>
            <a:ext cx="3108113" cy="5064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Insert alt text for complex graphic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652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holder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7"/>
            <a:ext cx="10515600" cy="2076935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A16403-64DA-D349-9AAF-2952A411FC8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3523766"/>
            <a:ext cx="10515600" cy="2076935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77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idebar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33856"/>
            <a:ext cx="6878781" cy="48305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EDEFD9-BFED-434F-8D05-9CA4431F495F}"/>
              </a:ext>
            </a:extLst>
          </p:cNvPr>
          <p:cNvCxnSpPr/>
          <p:nvPr userDrawn="1"/>
        </p:nvCxnSpPr>
        <p:spPr>
          <a:xfrm>
            <a:off x="7790688" y="1133856"/>
            <a:ext cx="0" cy="483052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54696" y="1133857"/>
            <a:ext cx="3499104" cy="258608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54697" y="3719946"/>
            <a:ext cx="3499104" cy="224443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02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wo Supporting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33856"/>
            <a:ext cx="4438649" cy="48305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86400" y="1133857"/>
            <a:ext cx="5867400" cy="258608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486401" y="3719946"/>
            <a:ext cx="5867401" cy="224443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14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838201" y="1133856"/>
            <a:ext cx="10515599" cy="18587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3087348"/>
            <a:ext cx="3413760" cy="1391135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b">
            <a:extLst>
              <a:ext uri="{FF2B5EF4-FFF2-40B4-BE49-F238E27FC236}">
                <a16:creationId xmlns:a16="http://schemas.microsoft.com/office/drawing/2014/main" id="{7ADB0280-2725-5348-9620-05FFA815C35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4573248"/>
            <a:ext cx="3413760" cy="138864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89119" y="3088594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3b">
            <a:extLst>
              <a:ext uri="{FF2B5EF4-FFF2-40B4-BE49-F238E27FC236}">
                <a16:creationId xmlns:a16="http://schemas.microsoft.com/office/drawing/2014/main" id="{C41BE50D-B3FE-114C-BA57-58A4DEA04B5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389119" y="4574494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255A5921-CC24-C744-992F-90BB2C7F773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940039" y="3089841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4b">
            <a:extLst>
              <a:ext uri="{FF2B5EF4-FFF2-40B4-BE49-F238E27FC236}">
                <a16:creationId xmlns:a16="http://schemas.microsoft.com/office/drawing/2014/main" id="{1F9DC565-F7CD-4D49-BBFE-54E017FCDBC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940039" y="4573247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48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B824-BC4D-BC4E-8F89-789151978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126D2C3-64E2-7440-99AC-F8DC77F0E9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137442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D4B0C3-AED5-1149-A608-D92E5AF5417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641764"/>
            <a:ext cx="10515600" cy="428199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C999-42AF-3D4F-A523-E1CD40483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0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subheading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B824-BC4D-BC4E-8F89-789151978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126D2C3-64E2-7440-99AC-F8DC77F0E9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137442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D4B0C3-AED5-1149-A608-D92E5AF5417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641765"/>
            <a:ext cx="10515600" cy="1735281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2669C5-C031-0949-BCEF-538915E07FD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9789" y="3589697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809810-9DB7-E84D-9C39-5D795F1B7EE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4094020"/>
            <a:ext cx="10515600" cy="1735281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C999-42AF-3D4F-A523-E1CD40483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811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79501"/>
            <a:ext cx="5181600" cy="4831442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9501"/>
            <a:ext cx="5181600" cy="483144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604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 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974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EBA3E1E-B72D-5841-BE68-B0030368BE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058864"/>
            <a:ext cx="5471584" cy="21174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D7FA09-D982-8A4E-B298-316DB9B05D1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3401011"/>
            <a:ext cx="5471584" cy="253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DDD0237-E847-CA45-B519-10F5341252A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85021" y="1058864"/>
            <a:ext cx="5471584" cy="4877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D2AB52-3520-4185-840D-6964902781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685555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DD2AB52-3520-4185-840D-696490278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6264"/>
            <a:ext cx="10515600" cy="618385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12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descr="&quot;&quot;">
            <a:extLst>
              <a:ext uri="{FF2B5EF4-FFF2-40B4-BE49-F238E27FC236}">
                <a16:creationId xmlns:a16="http://schemas.microsoft.com/office/drawing/2014/main" id="{BEAC91FE-22FD-4E6A-87EB-4B75B31CDEB8}"/>
              </a:ext>
            </a:extLst>
          </p:cNvPr>
          <p:cNvCxnSpPr/>
          <p:nvPr userDrawn="1"/>
        </p:nvCxnSpPr>
        <p:spPr>
          <a:xfrm>
            <a:off x="831851" y="3571876"/>
            <a:ext cx="10515600" cy="0"/>
          </a:xfrm>
          <a:prstGeom prst="line">
            <a:avLst/>
          </a:prstGeom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5217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25785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681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80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49463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7"/>
            <a:ext cx="10515600" cy="4818857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912DB-CF58-2B44-B78F-FA5C3CCFF1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383279" y="982664"/>
            <a:ext cx="3108113" cy="5064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Insert alt text for complex graphic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109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79501"/>
            <a:ext cx="5181600" cy="4831442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9501"/>
            <a:ext cx="5181600" cy="483144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17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312835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7" imgH="327" progId="TCLayout.ActiveDocument.1">
                  <p:embed/>
                </p:oleObj>
              </mc:Choice>
              <mc:Fallback>
                <p:oleObj name="think-cell Slide" r:id="rId3" imgW="327" imgH="32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FCE4FFF-81B3-4CDA-B0A1-3363FFB22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470898"/>
          </a:xfrm>
        </p:spPr>
        <p:txBody>
          <a:bodyPr/>
          <a:lstStyle>
            <a:lvl1pPr>
              <a:defRPr sz="3400"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399" y="2085628"/>
            <a:ext cx="10933801" cy="40891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17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B824-BC4D-BC4E-8F89-789151978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126D2C3-64E2-7440-99AC-F8DC77F0E9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137442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D4B0C3-AED5-1149-A608-D92E5AF5417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641764"/>
            <a:ext cx="10515600" cy="428199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C999-42AF-3D4F-A523-E1CD40483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5.xml"/><Relationship Id="rId9" Type="http://schemas.openxmlformats.org/officeDocument/2006/relationships/tags" Target="../tags/tag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oleObject" Target="../embeddings/oleObject3.bin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ags" Target="../tags/tag8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668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BCCC815A-F2C9-434C-A69F-6B52C370B9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395" imgH="396" progId="TCLayout.ActiveDocument.1">
                  <p:embed/>
                </p:oleObj>
              </mc:Choice>
              <mc:Fallback>
                <p:oleObj name="think-cell Slide" r:id="rId11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BCCC815A-F2C9-434C-A69F-6B52C370B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7E99BCBC-83A5-40D0-8DE3-4DB102CDECA1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3616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9A344643-0805-4A78-8519-399E280674A5}"/>
              </a:ext>
            </a:extLst>
          </p:cNvPr>
          <p:cNvSpPr/>
          <p:nvPr userDrawn="1"/>
        </p:nvSpPr>
        <p:spPr>
          <a:xfrm>
            <a:off x="0" y="0"/>
            <a:ext cx="12192000" cy="872671"/>
          </a:xfrm>
          <a:prstGeom prst="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C4A79-7B67-4263-9C21-0F0F093D2ECB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Picture 2" descr="Choose VA logo">
            <a:extLst>
              <a:ext uri="{FF2B5EF4-FFF2-40B4-BE49-F238E27FC236}">
                <a16:creationId xmlns:a16="http://schemas.microsoft.com/office/drawing/2014/main" id="{ED68DA6A-5DF1-4139-9A45-26BF50A0D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1" y="6191250"/>
            <a:ext cx="236855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eal and logo for the U.S. Department of Veterans Affairs">
            <a:extLst>
              <a:ext uri="{FF2B5EF4-FFF2-40B4-BE49-F238E27FC236}">
                <a16:creationId xmlns:a16="http://schemas.microsoft.com/office/drawing/2014/main" id="{89C54729-2C98-4A73-B5EB-4446016F346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6184206"/>
            <a:ext cx="2940051" cy="6417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525" y="97245"/>
            <a:ext cx="10515600" cy="68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633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AF9CF6-1288-2B5D-DEBE-FCE7221E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0ADE6-9916-B343-B2AD-D07A35657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0C866-07F8-EFF2-0B24-BDD0D138E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F186-FB2C-4ABD-A910-CC39FDE09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2EC0D-97ED-1A24-D98D-9F30F53F0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1F1AB-2FE6-359E-AD91-99ABD720D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3BEC-F996-4DE6-8713-A3BAFBDAE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28F6D8E-D48F-7514-AA7F-F3D8511EF789}"/>
              </a:ext>
            </a:extLst>
          </p:cNvPr>
          <p:cNvSpPr/>
          <p:nvPr userDrawn="1"/>
        </p:nvSpPr>
        <p:spPr>
          <a:xfrm>
            <a:off x="0" y="0"/>
            <a:ext cx="12192000" cy="872671"/>
          </a:xfrm>
          <a:prstGeom prst="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3118-A739-8D4B-5D10-1F5586C42861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Picture 2" descr="Choose VA logo">
            <a:extLst>
              <a:ext uri="{FF2B5EF4-FFF2-40B4-BE49-F238E27FC236}">
                <a16:creationId xmlns:a16="http://schemas.microsoft.com/office/drawing/2014/main" id="{CEE38574-D64A-2ED6-F44B-BD43035B0A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1" y="6191250"/>
            <a:ext cx="236855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Seal and logo for the U.S. Department of Veterans Affairs">
            <a:extLst>
              <a:ext uri="{FF2B5EF4-FFF2-40B4-BE49-F238E27FC236}">
                <a16:creationId xmlns:a16="http://schemas.microsoft.com/office/drawing/2014/main" id="{84D81FBE-2401-0469-7FE1-34644284768C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6184206"/>
            <a:ext cx="294005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BCCC815A-F2C9-434C-A69F-6B52C370B9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5696863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395" imgH="396" progId="TCLayout.ActiveDocument.1">
                  <p:embed/>
                </p:oleObj>
              </mc:Choice>
              <mc:Fallback>
                <p:oleObj name="think-cell Slide" r:id="rId20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BCCC815A-F2C9-434C-A69F-6B52C370B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7E99BCBC-83A5-40D0-8DE3-4DB102CDECA1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3616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9A344643-0805-4A78-8519-399E280674A5}"/>
              </a:ext>
            </a:extLst>
          </p:cNvPr>
          <p:cNvSpPr/>
          <p:nvPr userDrawn="1"/>
        </p:nvSpPr>
        <p:spPr>
          <a:xfrm>
            <a:off x="0" y="0"/>
            <a:ext cx="12192000" cy="872671"/>
          </a:xfrm>
          <a:prstGeom prst="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C4A79-7B67-4263-9C21-0F0F093D2ECB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Picture 2" descr="Choose VA logo">
            <a:extLst>
              <a:ext uri="{FF2B5EF4-FFF2-40B4-BE49-F238E27FC236}">
                <a16:creationId xmlns:a16="http://schemas.microsoft.com/office/drawing/2014/main" id="{ED68DA6A-5DF1-4139-9A45-26BF50A0D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1" y="6191250"/>
            <a:ext cx="236855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eal and logo for the U.S. Department of Veterans Affairs">
            <a:extLst>
              <a:ext uri="{FF2B5EF4-FFF2-40B4-BE49-F238E27FC236}">
                <a16:creationId xmlns:a16="http://schemas.microsoft.com/office/drawing/2014/main" id="{89C54729-2C98-4A73-B5EB-4446016F346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6184206"/>
            <a:ext cx="2940051" cy="6417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525" y="97245"/>
            <a:ext cx="10515600" cy="68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55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2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BCCC815A-F2C9-434C-A69F-6B52C370B9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17290580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6" progId="TCLayout.ActiveDocument.1">
                  <p:embed/>
                </p:oleObj>
              </mc:Choice>
              <mc:Fallback>
                <p:oleObj name="think-cell Slide" r:id="rId14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BCCC815A-F2C9-434C-A69F-6B52C370B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7E99BCBC-83A5-40D0-8DE3-4DB102CDECA1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3616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9334-4E67-F94F-A05E-0CE8B74A0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9A344643-0805-4A78-8519-399E280674A5}"/>
              </a:ext>
            </a:extLst>
          </p:cNvPr>
          <p:cNvSpPr/>
          <p:nvPr userDrawn="1"/>
        </p:nvSpPr>
        <p:spPr>
          <a:xfrm>
            <a:off x="0" y="0"/>
            <a:ext cx="12192000" cy="872671"/>
          </a:xfrm>
          <a:prstGeom prst="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C4A79-7B67-4263-9C21-0F0F093D2ECB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Picture 2" descr="Choose VA logo">
            <a:extLst>
              <a:ext uri="{FF2B5EF4-FFF2-40B4-BE49-F238E27FC236}">
                <a16:creationId xmlns:a16="http://schemas.microsoft.com/office/drawing/2014/main" id="{ED68DA6A-5DF1-4139-9A45-26BF50A0D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1" y="6191250"/>
            <a:ext cx="236855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eal and logo for the U.S. Department of Veterans Affairs">
            <a:extLst>
              <a:ext uri="{FF2B5EF4-FFF2-40B4-BE49-F238E27FC236}">
                <a16:creationId xmlns:a16="http://schemas.microsoft.com/office/drawing/2014/main" id="{89C54729-2C98-4A73-B5EB-4446016F346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6184206"/>
            <a:ext cx="2940051" cy="6417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525" y="97245"/>
            <a:ext cx="10515600" cy="68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080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BBEB-F6FE-46D6-0C19-2E390AF9F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Suicide Prevention AMP</a:t>
            </a:r>
            <a:br>
              <a:rPr lang="en-US" dirty="0"/>
            </a:br>
            <a:r>
              <a:rPr lang="en-US" dirty="0"/>
              <a:t> Stand-up Discussion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F5AF9-2B52-0D59-855A-16CB12B0C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BF06EC-6210-2F62-8C09-CDAB8E86BDDC}"/>
              </a:ext>
            </a:extLst>
          </p:cNvPr>
          <p:cNvSpPr txBox="1"/>
          <p:nvPr/>
        </p:nvSpPr>
        <p:spPr>
          <a:xfrm>
            <a:off x="1939212" y="4320074"/>
            <a:ext cx="831357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/>
              <a:t>April 25t</a:t>
            </a:r>
            <a:r>
              <a:rPr lang="en-US" i="1" baseline="30000" dirty="0"/>
              <a:t>h</a:t>
            </a:r>
            <a:r>
              <a:rPr lang="en-US" i="1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123694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5092-2EA6-4E8B-8060-155351AE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52" y="136525"/>
            <a:ext cx="10515600" cy="664889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279C9E-E08C-48EF-8A4D-91419AC0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226B98-3691-4756-96ED-11B84D3DA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11438"/>
              </p:ext>
            </p:extLst>
          </p:nvPr>
        </p:nvGraphicFramePr>
        <p:xfrm>
          <a:off x="354076" y="1393068"/>
          <a:ext cx="11483847" cy="2155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68">
                  <a:extLst>
                    <a:ext uri="{9D8B030D-6E8A-4147-A177-3AD203B41FA5}">
                      <a16:colId xmlns:a16="http://schemas.microsoft.com/office/drawing/2014/main" val="1126337307"/>
                    </a:ext>
                  </a:extLst>
                </a:gridCol>
                <a:gridCol w="7010279">
                  <a:extLst>
                    <a:ext uri="{9D8B030D-6E8A-4147-A177-3AD203B41FA5}">
                      <a16:colId xmlns:a16="http://schemas.microsoft.com/office/drawing/2014/main" val="3156425551"/>
                    </a:ext>
                  </a:extLst>
                </a:gridCol>
              </a:tblGrid>
              <a:tr h="50990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2F56"/>
                          </a:solidFill>
                          <a:latin typeface="+mj-lt"/>
                        </a:rPr>
                        <a:t>Topics</a:t>
                      </a:r>
                    </a:p>
                  </a:txBody>
                  <a:tcPr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002F56"/>
                          </a:solidFill>
                          <a:latin typeface="+mj-lt"/>
                        </a:rPr>
                        <a:t>Objectives</a:t>
                      </a:r>
                    </a:p>
                  </a:txBody>
                  <a:tcPr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97801"/>
                  </a:ext>
                </a:extLst>
              </a:tr>
              <a:tr h="523317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600" b="1" dirty="0"/>
                        <a:t>Current Pilot Portfolios and Timeframe for Next AMP Stand-ups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Wingdings"/>
                        <a:buChar char="q"/>
                      </a:pPr>
                      <a:r>
                        <a:rPr lang="en-US" sz="1600" dirty="0"/>
                        <a:t>Current Prototype Portfolios</a:t>
                      </a:r>
                      <a:endParaRPr lang="en-US" dirty="0"/>
                    </a:p>
                    <a:p>
                      <a:pPr marL="342900" lvl="0" indent="-342900" algn="l">
                        <a:buFont typeface="Wingdings"/>
                        <a:buChar char="q"/>
                      </a:pPr>
                      <a:r>
                        <a:rPr lang="en-US" sz="1600" dirty="0"/>
                        <a:t>AMP stand-up timeline in ISRM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49380"/>
                  </a:ext>
                </a:extLst>
              </a:tr>
              <a:tr h="523317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600" b="1" dirty="0"/>
                        <a:t>Steps to Stand Up a New Portfolio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Wingdings"/>
                        <a:buChar char="q"/>
                      </a:pPr>
                      <a:r>
                        <a:rPr lang="en-US" sz="1600" dirty="0"/>
                        <a:t>Assessment</a:t>
                      </a:r>
                    </a:p>
                    <a:p>
                      <a:pPr marL="342900" lvl="0" indent="-342900" algn="l">
                        <a:buFont typeface="Wingdings"/>
                        <a:buChar char="q"/>
                      </a:pPr>
                      <a:r>
                        <a:rPr lang="en-US" sz="1600" dirty="0"/>
                        <a:t>Workplan</a:t>
                      </a:r>
                    </a:p>
                    <a:p>
                      <a:pPr marL="342900" lvl="0" indent="-342900" algn="l">
                        <a:buFont typeface="Wingdings"/>
                        <a:buChar char="q"/>
                      </a:pPr>
                      <a:r>
                        <a:rPr lang="en-US" sz="1600" dirty="0"/>
                        <a:t>Document and Processes Production</a:t>
                      </a:r>
                    </a:p>
                    <a:p>
                      <a:pPr marL="342900" lvl="0" indent="-342900" algn="l">
                        <a:buFont typeface="Wingdings"/>
                        <a:buChar char="q"/>
                      </a:pPr>
                      <a:endParaRPr lang="en-US" sz="1600" dirty="0"/>
                    </a:p>
                  </a:txBody>
                  <a:tcPr anchor="ctr">
                    <a:lnT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21574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D5BE28-AB21-42B3-633C-39308980D337}"/>
              </a:ext>
            </a:extLst>
          </p:cNvPr>
          <p:cNvSpPr/>
          <p:nvPr/>
        </p:nvSpPr>
        <p:spPr>
          <a:xfrm>
            <a:off x="1789471" y="4387021"/>
            <a:ext cx="8583561" cy="1297858"/>
          </a:xfrm>
          <a:prstGeom prst="roundRect">
            <a:avLst/>
          </a:prstGeom>
          <a:solidFill>
            <a:srgbClr val="002F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Meeting Objective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align on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timeframe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tasks for standing up a new portfolio</a:t>
            </a:r>
          </a:p>
        </p:txBody>
      </p:sp>
    </p:spTree>
    <p:extLst>
      <p:ext uri="{BB962C8B-B14F-4D97-AF65-F5344CB8AC3E}">
        <p14:creationId xmlns:p14="http://schemas.microsoft.com/office/powerpoint/2010/main" val="425853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14ED-6A7B-3D7E-8819-FCA6C841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28164"/>
            <a:ext cx="10515600" cy="618385"/>
          </a:xfrm>
        </p:spPr>
        <p:txBody>
          <a:bodyPr/>
          <a:lstStyle/>
          <a:p>
            <a:r>
              <a:rPr lang="en-US" sz="2400" dirty="0"/>
              <a:t>ISRM Pilot Portfolios</a:t>
            </a:r>
            <a:endParaRPr lang="en-US" sz="2400" baseline="30000" dirty="0">
              <a:cs typeface="Calibri Ligh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8D8571-13BC-53B2-2598-22AC011A8F52}"/>
              </a:ext>
            </a:extLst>
          </p:cNvPr>
          <p:cNvSpPr txBox="1"/>
          <p:nvPr/>
        </p:nvSpPr>
        <p:spPr>
          <a:xfrm>
            <a:off x="0" y="2585687"/>
            <a:ext cx="190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C89440-5460-2CED-8635-D201CEB01E5E}"/>
              </a:ext>
            </a:extLst>
          </p:cNvPr>
          <p:cNvSpPr txBox="1"/>
          <p:nvPr/>
        </p:nvSpPr>
        <p:spPr>
          <a:xfrm>
            <a:off x="135931" y="3354548"/>
            <a:ext cx="1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Funding 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1CCEEE-48C7-55AE-57F2-39F8EFA1C527}"/>
              </a:ext>
            </a:extLst>
          </p:cNvPr>
          <p:cNvSpPr txBox="1"/>
          <p:nvPr/>
        </p:nvSpPr>
        <p:spPr>
          <a:xfrm>
            <a:off x="135931" y="4146976"/>
            <a:ext cx="1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Process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E920A14-FAB3-8BD6-F5B1-B493D24E5FE3}"/>
              </a:ext>
            </a:extLst>
          </p:cNvPr>
          <p:cNvSpPr/>
          <p:nvPr/>
        </p:nvSpPr>
        <p:spPr>
          <a:xfrm>
            <a:off x="2092133" y="1534370"/>
            <a:ext cx="2051114" cy="4326879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32609A-8067-DC89-E5DE-C6ADEC822856}"/>
              </a:ext>
            </a:extLst>
          </p:cNvPr>
          <p:cNvSpPr/>
          <p:nvPr/>
        </p:nvSpPr>
        <p:spPr>
          <a:xfrm>
            <a:off x="2242587" y="1616327"/>
            <a:ext cx="2051114" cy="4326879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Systems Broad Portfolio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BB49C4-95AF-D0B9-3722-CA267676BF3E}"/>
              </a:ext>
            </a:extLst>
          </p:cNvPr>
          <p:cNvCxnSpPr>
            <a:cxnSpLocks/>
          </p:cNvCxnSpPr>
          <p:nvPr/>
        </p:nvCxnSpPr>
        <p:spPr>
          <a:xfrm>
            <a:off x="2242587" y="4106778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2D4B5F-2466-0490-92D5-D2BB8E920086}"/>
              </a:ext>
            </a:extLst>
          </p:cNvPr>
          <p:cNvCxnSpPr>
            <a:cxnSpLocks/>
          </p:cNvCxnSpPr>
          <p:nvPr/>
        </p:nvCxnSpPr>
        <p:spPr>
          <a:xfrm>
            <a:off x="2242587" y="3225471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456712-16DD-12BC-A682-57B9FD5118CE}"/>
              </a:ext>
            </a:extLst>
          </p:cNvPr>
          <p:cNvSpPr txBox="1"/>
          <p:nvPr/>
        </p:nvSpPr>
        <p:spPr>
          <a:xfrm>
            <a:off x="227235" y="5145970"/>
            <a:ext cx="145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 Date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BCC9A7-5998-557B-59E6-7F460095B1FA}"/>
              </a:ext>
            </a:extLst>
          </p:cNvPr>
          <p:cNvCxnSpPr>
            <a:cxnSpLocks/>
          </p:cNvCxnSpPr>
          <p:nvPr/>
        </p:nvCxnSpPr>
        <p:spPr>
          <a:xfrm>
            <a:off x="2242587" y="5007981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BA73A2F-B577-4976-E0DE-9305292FD302}"/>
              </a:ext>
            </a:extLst>
          </p:cNvPr>
          <p:cNvSpPr/>
          <p:nvPr/>
        </p:nvSpPr>
        <p:spPr>
          <a:xfrm>
            <a:off x="4559687" y="1555487"/>
            <a:ext cx="2051114" cy="4326879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484913-6180-ACEF-1BE1-1D8DF00A8D7D}"/>
              </a:ext>
            </a:extLst>
          </p:cNvPr>
          <p:cNvSpPr/>
          <p:nvPr/>
        </p:nvSpPr>
        <p:spPr>
          <a:xfrm>
            <a:off x="4710141" y="1637444"/>
            <a:ext cx="2051114" cy="4326879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schemeClr val="tx1"/>
                </a:solidFill>
                <a:latin typeface="Calibri" panose="020F0502020204030204"/>
              </a:rPr>
              <a:t>Behavioral/Mental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Health Broad Portfolio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9E8EF1-F016-E0DF-0F5F-C90E69CC3A17}"/>
              </a:ext>
            </a:extLst>
          </p:cNvPr>
          <p:cNvCxnSpPr>
            <a:cxnSpLocks/>
          </p:cNvCxnSpPr>
          <p:nvPr/>
        </p:nvCxnSpPr>
        <p:spPr>
          <a:xfrm>
            <a:off x="4710141" y="5007981"/>
            <a:ext cx="205111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FC3C1FC-4830-E353-3B9D-0CED6EBED956}"/>
              </a:ext>
            </a:extLst>
          </p:cNvPr>
          <p:cNvCxnSpPr>
            <a:cxnSpLocks/>
          </p:cNvCxnSpPr>
          <p:nvPr/>
        </p:nvCxnSpPr>
        <p:spPr>
          <a:xfrm>
            <a:off x="4710141" y="4089494"/>
            <a:ext cx="205111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4E0B297-8F75-0767-3496-FA2A618B295D}"/>
              </a:ext>
            </a:extLst>
          </p:cNvPr>
          <p:cNvCxnSpPr>
            <a:cxnSpLocks/>
          </p:cNvCxnSpPr>
          <p:nvPr/>
        </p:nvCxnSpPr>
        <p:spPr>
          <a:xfrm>
            <a:off x="4710141" y="3225471"/>
            <a:ext cx="205111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DDF235C-8C76-C27F-6032-0072D173ADDD}"/>
              </a:ext>
            </a:extLst>
          </p:cNvPr>
          <p:cNvSpPr txBox="1"/>
          <p:nvPr/>
        </p:nvSpPr>
        <p:spPr>
          <a:xfrm>
            <a:off x="2367779" y="2561725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Director-led Model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87CFC0-5546-36B5-43FD-D1075A0E096B}"/>
              </a:ext>
            </a:extLst>
          </p:cNvPr>
          <p:cNvSpPr txBox="1"/>
          <p:nvPr/>
        </p:nvSpPr>
        <p:spPr>
          <a:xfrm>
            <a:off x="2367779" y="3426849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Budget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EBB4F0-3D8F-27C6-568E-6CA265385C40}"/>
              </a:ext>
            </a:extLst>
          </p:cNvPr>
          <p:cNvSpPr txBox="1"/>
          <p:nvPr/>
        </p:nvSpPr>
        <p:spPr>
          <a:xfrm>
            <a:off x="2367779" y="4122575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 Merit Review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E1A0DE-68A2-89F9-4602-F7E13AA2EB0A}"/>
              </a:ext>
            </a:extLst>
          </p:cNvPr>
          <p:cNvSpPr txBox="1"/>
          <p:nvPr/>
        </p:nvSpPr>
        <p:spPr>
          <a:xfrm>
            <a:off x="2367779" y="5106619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2B1350-F43D-D8BA-E69C-C6164A6CC2D8}"/>
              </a:ext>
            </a:extLst>
          </p:cNvPr>
          <p:cNvSpPr txBox="1"/>
          <p:nvPr/>
        </p:nvSpPr>
        <p:spPr>
          <a:xfrm>
            <a:off x="4847964" y="2568878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Senior PM Model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0AF71-D767-82A9-D34B-C5BC0F366791}"/>
              </a:ext>
            </a:extLst>
          </p:cNvPr>
          <p:cNvSpPr txBox="1"/>
          <p:nvPr/>
        </p:nvSpPr>
        <p:spPr>
          <a:xfrm>
            <a:off x="4773129" y="3353199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Competitive Budget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8A1217-A1E7-EDDD-FECD-427CB45FA5A8}"/>
              </a:ext>
            </a:extLst>
          </p:cNvPr>
          <p:cNvSpPr txBox="1"/>
          <p:nvPr/>
        </p:nvSpPr>
        <p:spPr>
          <a:xfrm>
            <a:off x="4847964" y="4133239"/>
            <a:ext cx="1775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Accelerated + Standard Merit Review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283A92-BA31-4BD1-F660-4A8F645AAC62}"/>
              </a:ext>
            </a:extLst>
          </p:cNvPr>
          <p:cNvSpPr txBox="1"/>
          <p:nvPr/>
        </p:nvSpPr>
        <p:spPr>
          <a:xfrm>
            <a:off x="4835333" y="5106619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6/1/2023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8BA3CC3-E606-96C3-F8C4-2D7FC7F59537}"/>
              </a:ext>
            </a:extLst>
          </p:cNvPr>
          <p:cNvSpPr txBox="1"/>
          <p:nvPr/>
        </p:nvSpPr>
        <p:spPr>
          <a:xfrm>
            <a:off x="1302825" y="893677"/>
            <a:ext cx="999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ISRM’s 4 Pilot Portfolios will test</a:t>
            </a:r>
            <a:r>
              <a:rPr lang="en-US" b="1">
                <a:solidFill>
                  <a:srgbClr val="002060"/>
                </a:solidFill>
                <a:latin typeface="Calibri" panose="020F0502020204030204"/>
                <a:ea typeface="+mn-lt"/>
                <a:cs typeface="Calibri" panose="020F0502020204030204"/>
              </a:rPr>
              <a:t>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out different leadership, funding, and review models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D36B3FE-FEBD-9DC7-391D-49A8110F03E0}"/>
              </a:ext>
            </a:extLst>
          </p:cNvPr>
          <p:cNvSpPr/>
          <p:nvPr/>
        </p:nvSpPr>
        <p:spPr>
          <a:xfrm>
            <a:off x="9479614" y="1555487"/>
            <a:ext cx="2051114" cy="4326879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7633E8A-72F1-D65E-56A6-0A3543ED7CF3}"/>
              </a:ext>
            </a:extLst>
          </p:cNvPr>
          <p:cNvSpPr/>
          <p:nvPr/>
        </p:nvSpPr>
        <p:spPr>
          <a:xfrm>
            <a:off x="9630068" y="1637444"/>
            <a:ext cx="2051114" cy="432687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/ Opioid Use AMP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E3D3058-703C-79C6-E90C-5C69EF68A267}"/>
              </a:ext>
            </a:extLst>
          </p:cNvPr>
          <p:cNvSpPr/>
          <p:nvPr/>
        </p:nvSpPr>
        <p:spPr>
          <a:xfrm>
            <a:off x="7012060" y="1555487"/>
            <a:ext cx="2051114" cy="4326879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A7A317B-64BB-CE13-7AC4-4D096BEEFA89}"/>
              </a:ext>
            </a:extLst>
          </p:cNvPr>
          <p:cNvSpPr/>
          <p:nvPr/>
        </p:nvSpPr>
        <p:spPr>
          <a:xfrm>
            <a:off x="7162514" y="1637444"/>
            <a:ext cx="2051114" cy="432687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Precision Oncology AMP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F03A815-CDCA-C673-9B33-036A6CB4D58B}"/>
              </a:ext>
            </a:extLst>
          </p:cNvPr>
          <p:cNvCxnSpPr>
            <a:cxnSpLocks/>
          </p:cNvCxnSpPr>
          <p:nvPr/>
        </p:nvCxnSpPr>
        <p:spPr>
          <a:xfrm>
            <a:off x="7162514" y="4189581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E8C356F-201C-AC38-DE82-9A1351940347}"/>
              </a:ext>
            </a:extLst>
          </p:cNvPr>
          <p:cNvCxnSpPr>
            <a:cxnSpLocks/>
          </p:cNvCxnSpPr>
          <p:nvPr/>
        </p:nvCxnSpPr>
        <p:spPr>
          <a:xfrm>
            <a:off x="9630068" y="5089937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505F24C-58D9-A00E-E269-6CAB98E510AF}"/>
              </a:ext>
            </a:extLst>
          </p:cNvPr>
          <p:cNvCxnSpPr>
            <a:cxnSpLocks/>
          </p:cNvCxnSpPr>
          <p:nvPr/>
        </p:nvCxnSpPr>
        <p:spPr>
          <a:xfrm>
            <a:off x="9630068" y="4189581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360A0FC-CB0F-55B3-FDE0-93B96C197D32}"/>
              </a:ext>
            </a:extLst>
          </p:cNvPr>
          <p:cNvCxnSpPr>
            <a:cxnSpLocks/>
          </p:cNvCxnSpPr>
          <p:nvPr/>
        </p:nvCxnSpPr>
        <p:spPr>
          <a:xfrm>
            <a:off x="9630068" y="3307427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7381957-996C-BBD0-71F7-127C4CC3B06E}"/>
              </a:ext>
            </a:extLst>
          </p:cNvPr>
          <p:cNvCxnSpPr>
            <a:cxnSpLocks/>
          </p:cNvCxnSpPr>
          <p:nvPr/>
        </p:nvCxnSpPr>
        <p:spPr>
          <a:xfrm>
            <a:off x="7162514" y="5089937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693A343-D55C-4E01-B773-9A336EE18635}"/>
              </a:ext>
            </a:extLst>
          </p:cNvPr>
          <p:cNvCxnSpPr>
            <a:cxnSpLocks/>
          </p:cNvCxnSpPr>
          <p:nvPr/>
        </p:nvCxnSpPr>
        <p:spPr>
          <a:xfrm>
            <a:off x="7162514" y="3307427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8611DF6-AACF-4278-02A6-6A96E3D67608}"/>
              </a:ext>
            </a:extLst>
          </p:cNvPr>
          <p:cNvSpPr txBox="1"/>
          <p:nvPr/>
        </p:nvSpPr>
        <p:spPr>
          <a:xfrm>
            <a:off x="7300337" y="2628292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Senior PM Model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35EAF4D-6FA4-C7EE-2DCD-AC9020B53CC8}"/>
              </a:ext>
            </a:extLst>
          </p:cNvPr>
          <p:cNvSpPr txBox="1"/>
          <p:nvPr/>
        </p:nvSpPr>
        <p:spPr>
          <a:xfrm>
            <a:off x="7287706" y="4189581"/>
            <a:ext cx="1775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Accelerated + Standard Merit Review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3730A4-4DA6-66E0-7F5A-6A8AEB995C0B}"/>
              </a:ext>
            </a:extLst>
          </p:cNvPr>
          <p:cNvSpPr txBox="1"/>
          <p:nvPr/>
        </p:nvSpPr>
        <p:spPr>
          <a:xfrm>
            <a:off x="7287706" y="5188576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11/1/2022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BD3BA9-7F53-DD80-62AD-94C40E04567A}"/>
              </a:ext>
            </a:extLst>
          </p:cNvPr>
          <p:cNvSpPr txBox="1"/>
          <p:nvPr/>
        </p:nvSpPr>
        <p:spPr>
          <a:xfrm>
            <a:off x="9755260" y="2628083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Rotational Model of 4 Scientific PMs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90CB41-3CEE-E014-2588-4DE3E32DB3AD}"/>
              </a:ext>
            </a:extLst>
          </p:cNvPr>
          <p:cNvSpPr txBox="1"/>
          <p:nvPr/>
        </p:nvSpPr>
        <p:spPr>
          <a:xfrm>
            <a:off x="9755260" y="3412542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Competitive Budget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B8994D2-CB3A-4D91-B7BA-52597D536C90}"/>
              </a:ext>
            </a:extLst>
          </p:cNvPr>
          <p:cNvSpPr txBox="1"/>
          <p:nvPr/>
        </p:nvSpPr>
        <p:spPr>
          <a:xfrm>
            <a:off x="9767891" y="4203497"/>
            <a:ext cx="17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 Merit Review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683DA6C-B344-01F1-2CF2-9196DC1AB998}"/>
              </a:ext>
            </a:extLst>
          </p:cNvPr>
          <p:cNvSpPr txBox="1"/>
          <p:nvPr/>
        </p:nvSpPr>
        <p:spPr>
          <a:xfrm>
            <a:off x="9786169" y="5190106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8DDC048-D5D4-C98B-4663-A4EC2A3738BE}"/>
              </a:ext>
            </a:extLst>
          </p:cNvPr>
          <p:cNvSpPr txBox="1"/>
          <p:nvPr/>
        </p:nvSpPr>
        <p:spPr>
          <a:xfrm>
            <a:off x="7300337" y="3549553"/>
            <a:ext cx="177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Budget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801E9A8-C25C-42AD-B6A6-FE30B0D9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55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14ED-6A7B-3D7E-8819-FCA6C841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28164"/>
            <a:ext cx="10515600" cy="618385"/>
          </a:xfrm>
        </p:spPr>
        <p:txBody>
          <a:bodyPr/>
          <a:lstStyle/>
          <a:p>
            <a:r>
              <a:rPr lang="en-US" sz="2400" dirty="0"/>
              <a:t>ISRM Pilot Portfolio Data and Expected New AMP Stand-ups</a:t>
            </a:r>
            <a:endParaRPr lang="en-US" sz="2400" baseline="30000" dirty="0">
              <a:cs typeface="Calibri Ligh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8D8571-13BC-53B2-2598-22AC011A8F52}"/>
              </a:ext>
            </a:extLst>
          </p:cNvPr>
          <p:cNvSpPr txBox="1"/>
          <p:nvPr/>
        </p:nvSpPr>
        <p:spPr>
          <a:xfrm>
            <a:off x="0" y="2585687"/>
            <a:ext cx="190600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Calibri" panose="020F0502020204030204"/>
                <a:cs typeface="Calibri"/>
              </a:rPr>
              <a:t>Data Expected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E920A14-FAB3-8BD6-F5B1-B493D24E5FE3}"/>
              </a:ext>
            </a:extLst>
          </p:cNvPr>
          <p:cNvSpPr/>
          <p:nvPr/>
        </p:nvSpPr>
        <p:spPr>
          <a:xfrm>
            <a:off x="2092133" y="1546660"/>
            <a:ext cx="2051114" cy="2262106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32609A-8067-DC89-E5DE-C6ADEC822856}"/>
              </a:ext>
            </a:extLst>
          </p:cNvPr>
          <p:cNvSpPr/>
          <p:nvPr/>
        </p:nvSpPr>
        <p:spPr>
          <a:xfrm>
            <a:off x="2242587" y="1628617"/>
            <a:ext cx="2051114" cy="2016299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Systems Broad Portfolio</a:t>
            </a:r>
          </a:p>
          <a:p>
            <a:pPr algn="ctr">
              <a:defRPr/>
            </a:pPr>
            <a:endParaRPr lang="en-US" sz="1600" b="1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endParaRPr lang="en-US" sz="1600" b="1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/>
                <a:cs typeface="Calibri"/>
              </a:rPr>
              <a:t>Oct 1, 2023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2D4B5F-2466-0490-92D5-D2BB8E920086}"/>
              </a:ext>
            </a:extLst>
          </p:cNvPr>
          <p:cNvCxnSpPr>
            <a:cxnSpLocks/>
          </p:cNvCxnSpPr>
          <p:nvPr/>
        </p:nvCxnSpPr>
        <p:spPr>
          <a:xfrm>
            <a:off x="2242587" y="3225471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BA73A2F-B577-4976-E0DE-9305292FD302}"/>
              </a:ext>
            </a:extLst>
          </p:cNvPr>
          <p:cNvSpPr/>
          <p:nvPr/>
        </p:nvSpPr>
        <p:spPr>
          <a:xfrm>
            <a:off x="4559687" y="1543197"/>
            <a:ext cx="2051114" cy="2262105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484913-6180-ACEF-1BE1-1D8DF00A8D7D}"/>
              </a:ext>
            </a:extLst>
          </p:cNvPr>
          <p:cNvSpPr/>
          <p:nvPr/>
        </p:nvSpPr>
        <p:spPr>
          <a:xfrm>
            <a:off x="4710141" y="1625154"/>
            <a:ext cx="2051114" cy="2016299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US" sz="1600" b="1" u="sng" dirty="0">
                <a:solidFill>
                  <a:schemeClr val="tx1"/>
                </a:solidFill>
                <a:latin typeface="Calibri" panose="020F0502020204030204"/>
              </a:rPr>
              <a:t>Behavioral/Mental 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Broad Portfolio</a:t>
            </a:r>
          </a:p>
          <a:p>
            <a:pPr algn="ctr">
              <a:defRPr/>
            </a:pPr>
            <a:endParaRPr lang="en-US" sz="1600" b="1" u="sng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/>
                <a:cs typeface="Calibri"/>
              </a:rPr>
              <a:t>April 1, 2024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4E0B297-8F75-0767-3496-FA2A618B295D}"/>
              </a:ext>
            </a:extLst>
          </p:cNvPr>
          <p:cNvCxnSpPr>
            <a:cxnSpLocks/>
          </p:cNvCxnSpPr>
          <p:nvPr/>
        </p:nvCxnSpPr>
        <p:spPr>
          <a:xfrm>
            <a:off x="4710141" y="3225471"/>
            <a:ext cx="205111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">
            <a:extLst>
              <a:ext uri="{FF2B5EF4-FFF2-40B4-BE49-F238E27FC236}">
                <a16:creationId xmlns:a16="http://schemas.microsoft.com/office/drawing/2014/main" id="{58BA3CC3-E606-96C3-F8C4-2D7FC7F59537}"/>
              </a:ext>
            </a:extLst>
          </p:cNvPr>
          <p:cNvSpPr txBox="1"/>
          <p:nvPr/>
        </p:nvSpPr>
        <p:spPr>
          <a:xfrm>
            <a:off x="1302825" y="893677"/>
            <a:ext cx="9994753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ISRM’s 4 Pilot Portfolios will </a:t>
            </a:r>
            <a:r>
              <a:rPr lang="en-US" b="1" dirty="0">
                <a:solidFill>
                  <a:srgbClr val="002060"/>
                </a:solidFill>
                <a:latin typeface="Calibri" panose="020F0502020204030204"/>
                <a:ea typeface="+mn-lt"/>
                <a:cs typeface="Calibri" panose="020F0502020204030204"/>
              </a:rPr>
              <a:t>provide full data for analysis ~ April 2024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D36B3FE-FEBD-9DC7-391D-49A8110F03E0}"/>
              </a:ext>
            </a:extLst>
          </p:cNvPr>
          <p:cNvSpPr/>
          <p:nvPr/>
        </p:nvSpPr>
        <p:spPr>
          <a:xfrm>
            <a:off x="9455034" y="1543197"/>
            <a:ext cx="2075694" cy="2262105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7633E8A-72F1-D65E-56A6-0A3543ED7CF3}"/>
              </a:ext>
            </a:extLst>
          </p:cNvPr>
          <p:cNvSpPr/>
          <p:nvPr/>
        </p:nvSpPr>
        <p:spPr>
          <a:xfrm>
            <a:off x="9630068" y="1625154"/>
            <a:ext cx="2051114" cy="201629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/ Opioid Use AMP</a:t>
            </a:r>
          </a:p>
          <a:p>
            <a:pPr algn="ctr">
              <a:defRPr/>
            </a:pPr>
            <a:endParaRPr lang="en-US" sz="1600" b="1" u="sng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endParaRPr lang="en-US" sz="1600" b="1" u="sng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/>
                <a:cs typeface="Calibri"/>
              </a:rPr>
              <a:t>April 1, 2024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E3D3058-703C-79C6-E90C-5C69EF68A267}"/>
              </a:ext>
            </a:extLst>
          </p:cNvPr>
          <p:cNvSpPr/>
          <p:nvPr/>
        </p:nvSpPr>
        <p:spPr>
          <a:xfrm>
            <a:off x="7012060" y="1543197"/>
            <a:ext cx="2051114" cy="2262105"/>
          </a:xfrm>
          <a:prstGeom prst="round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&amp; 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A7A317B-64BB-CE13-7AC4-4D096BEEFA89}"/>
              </a:ext>
            </a:extLst>
          </p:cNvPr>
          <p:cNvSpPr/>
          <p:nvPr/>
        </p:nvSpPr>
        <p:spPr>
          <a:xfrm>
            <a:off x="7162514" y="1625154"/>
            <a:ext cx="2051114" cy="201629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Precision Oncology AMP</a:t>
            </a: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/>
                <a:cs typeface="Calibri"/>
              </a:rPr>
              <a:t>Sep 1, 2023</a:t>
            </a:r>
            <a:endParaRPr lang="en-US" sz="1600" b="1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algn="ctr">
              <a:defRPr/>
            </a:pPr>
            <a:endParaRPr lang="en-US" sz="1600" b="1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endParaRPr lang="en-US" sz="1600" b="1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endParaRPr lang="en-US" sz="1600" b="1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360A0FC-CB0F-55B3-FDE0-93B96C197D32}"/>
              </a:ext>
            </a:extLst>
          </p:cNvPr>
          <p:cNvCxnSpPr>
            <a:cxnSpLocks/>
          </p:cNvCxnSpPr>
          <p:nvPr/>
        </p:nvCxnSpPr>
        <p:spPr>
          <a:xfrm>
            <a:off x="9630068" y="3233685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693A343-D55C-4E01-B773-9A336EE18635}"/>
              </a:ext>
            </a:extLst>
          </p:cNvPr>
          <p:cNvCxnSpPr>
            <a:cxnSpLocks/>
          </p:cNvCxnSpPr>
          <p:nvPr/>
        </p:nvCxnSpPr>
        <p:spPr>
          <a:xfrm>
            <a:off x="7162514" y="3233685"/>
            <a:ext cx="2051114" cy="0"/>
          </a:xfrm>
          <a:prstGeom prst="line">
            <a:avLst/>
          </a:prstGeom>
          <a:ln w="19050">
            <a:solidFill>
              <a:srgbClr val="002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801E9A8-C25C-42AD-B6A6-FE30B0D9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548AFC-9E5C-89DD-C2E4-1ACEC3F6240B}"/>
              </a:ext>
            </a:extLst>
          </p:cNvPr>
          <p:cNvSpPr/>
          <p:nvPr/>
        </p:nvSpPr>
        <p:spPr>
          <a:xfrm>
            <a:off x="322427" y="5048935"/>
            <a:ext cx="11683846" cy="83827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cs typeface="Calibri" panose="020F0502020204030204"/>
              </a:rPr>
              <a:t>Expected timeframe for new AMP stand-ups is 2024 – after testing pilot portfolios and analyzing data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i="0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13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5B327AF-2294-0357-EE33-E2401B3E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does it mean to fully stand-up a new portfolio?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51A880-26CC-F07D-F65C-B955CAFD9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056821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cs typeface="Calibri"/>
              </a:rPr>
              <a:t>3 Basic Steps to Stand up a New Portfolio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Estimated Time: 7 Months</a:t>
            </a:r>
          </a:p>
          <a:p>
            <a:pPr marL="0" indent="0">
              <a:buNone/>
            </a:pPr>
            <a:r>
              <a:rPr lang="en-US" sz="1800" b="1" dirty="0">
                <a:cs typeface="Calibri" panose="020F0502020204030204"/>
              </a:rPr>
              <a:t>Month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cs typeface="Calibri" panose="020F0502020204030204"/>
              </a:rPr>
              <a:t>Assess rationale for new portfolio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cs typeface="Calibri" panose="020F0502020204030204"/>
              </a:rPr>
              <a:t>Develop workplan to include meetings and production of documents and processes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sz="1800" dirty="0">
                <a:cs typeface="Calibri" panose="020F0502020204030204"/>
              </a:rPr>
              <a:t>Meetings may include: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CRADO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ISRM Leadership (Cadence TBD)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HR (Cadence TBD)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Finance (Cadence TBD)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Regulatory Review – IACUC, IRB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Work Groups (Cadence TBD)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600" dirty="0">
                <a:cs typeface="Calibri" panose="020F0502020204030204"/>
              </a:rPr>
              <a:t>Executive Committee (Cadence TBD)</a:t>
            </a:r>
          </a:p>
          <a:p>
            <a:pPr marL="914400" lvl="2" indent="0">
              <a:buNone/>
            </a:pPr>
            <a:endParaRPr lang="en-US" sz="1600" dirty="0">
              <a:cs typeface="Calibri" panose="020F0502020204030204"/>
            </a:endParaRPr>
          </a:p>
          <a:p>
            <a:pPr marL="1257300" lvl="2" indent="-342900">
              <a:buFont typeface="+mj-lt"/>
              <a:buAutoNum type="arabicPeriod"/>
            </a:pPr>
            <a:endParaRPr lang="en-US" sz="1000" dirty="0">
              <a:cs typeface="Calibri" panose="020F0502020204030204"/>
            </a:endParaRP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2F338-279E-EA93-B40B-DE639D17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8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5B327AF-2294-0357-EE33-E2401B3E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does it mean to fully stand-up a new portfolio?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2F338-279E-EA93-B40B-DE639D17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78391FB-9107-868B-EB35-F8304AC8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71" y="2415751"/>
            <a:ext cx="10650129" cy="306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F6A165-5C6C-5F5C-30DA-7913324C8327}"/>
              </a:ext>
            </a:extLst>
          </p:cNvPr>
          <p:cNvSpPr txBox="1"/>
          <p:nvPr/>
        </p:nvSpPr>
        <p:spPr>
          <a:xfrm>
            <a:off x="285750" y="1066800"/>
            <a:ext cx="1145921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cs typeface="Calibri"/>
              </a:rPr>
              <a:t>3 Basic Steps to Stand up a New Portfolio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Estimated Time: 7 Months</a:t>
            </a:r>
          </a:p>
          <a:p>
            <a:r>
              <a:rPr lang="en-US" b="1" dirty="0">
                <a:cs typeface="Calibri" panose="020F0502020204030204"/>
              </a:rPr>
              <a:t>Months 2-7</a:t>
            </a:r>
          </a:p>
          <a:p>
            <a:r>
              <a:rPr lang="en-US" dirty="0">
                <a:cs typeface="Calibri" panose="020F0502020204030204"/>
              </a:rPr>
              <a:t>3. Produce Documents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33600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5B327AF-2294-0357-EE33-E2401B3E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51A880-26CC-F07D-F65C-B955CAFD9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056821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cs typeface="Calibri"/>
              </a:rPr>
              <a:t>Thank You</a:t>
            </a:r>
            <a:endParaRPr lang="en-US" sz="2400" b="1" dirty="0"/>
          </a:p>
          <a:p>
            <a:pPr marL="0" indent="0">
              <a:buNone/>
            </a:pPr>
            <a:r>
              <a:rPr lang="en-US" sz="1800" b="1" dirty="0">
                <a:cs typeface="Calibri" panose="020F0502020204030204"/>
              </a:rPr>
              <a:t>Questions?</a:t>
            </a:r>
            <a:endParaRPr lang="en-US" sz="1600" dirty="0">
              <a:cs typeface="Calibri" panose="020F0502020204030204"/>
            </a:endParaRPr>
          </a:p>
          <a:p>
            <a:pPr marL="914400" lvl="2" indent="0">
              <a:buNone/>
            </a:pPr>
            <a:endParaRPr lang="en-US" sz="1600" dirty="0">
              <a:cs typeface="Calibri" panose="020F0502020204030204"/>
            </a:endParaRPr>
          </a:p>
          <a:p>
            <a:pPr marL="1257300" lvl="2" indent="-342900">
              <a:buFont typeface="+mj-lt"/>
              <a:buAutoNum type="arabicPeriod"/>
            </a:pPr>
            <a:endParaRPr lang="en-US" sz="1000" dirty="0">
              <a:cs typeface="Calibri" panose="020F0502020204030204"/>
            </a:endParaRP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2F338-279E-EA93-B40B-DE639D17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A9334-4E67-F94F-A05E-0CE8B74A05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777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njo8i3HuRM573PfLSFA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njo8i3HuRM573PfLSF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njo8i3HuRM573PfLSFA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A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1E07F2C274044A140D89A2848318B" ma:contentTypeVersion="0" ma:contentTypeDescription="Create a new document." ma:contentTypeScope="" ma:versionID="96252eb261dcb8c93964b6fc62c193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C23195-7CEB-4F00-8570-AC475A1E3C90}"/>
</file>

<file path=customXml/itemProps2.xml><?xml version="1.0" encoding="utf-8"?>
<ds:datastoreItem xmlns:ds="http://schemas.openxmlformats.org/officeDocument/2006/customXml" ds:itemID="{46A4B642-E037-4C08-B87B-C994DC0850CB}"/>
</file>

<file path=customXml/itemProps3.xml><?xml version="1.0" encoding="utf-8"?>
<ds:datastoreItem xmlns:ds="http://schemas.openxmlformats.org/officeDocument/2006/customXml" ds:itemID="{C5F9BACD-F96A-4860-BDFD-61829C0739C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402</Words>
  <Application>Microsoft Office PowerPoint</Application>
  <PresentationFormat>Widescreen</PresentationFormat>
  <Paragraphs>125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VA Template</vt:lpstr>
      <vt:lpstr>Office Theme</vt:lpstr>
      <vt:lpstr>11_Office Theme</vt:lpstr>
      <vt:lpstr>14_Office Theme</vt:lpstr>
      <vt:lpstr>think-cell Slide</vt:lpstr>
      <vt:lpstr>Suicide Prevention AMP  Stand-up Discussion</vt:lpstr>
      <vt:lpstr>Agenda</vt:lpstr>
      <vt:lpstr>ISRM Pilot Portfolios</vt:lpstr>
      <vt:lpstr>ISRM Pilot Portfolio Data and Expected New AMP Stand-ups</vt:lpstr>
      <vt:lpstr>What does it mean to fully stand-up a new portfolio?</vt:lpstr>
      <vt:lpstr>What does it mean to fully stand-up a new portfolio?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 Hopp</cp:lastModifiedBy>
  <cp:revision>112</cp:revision>
  <dcterms:created xsi:type="dcterms:W3CDTF">2023-04-24T22:17:24Z</dcterms:created>
  <dcterms:modified xsi:type="dcterms:W3CDTF">2023-04-24T23:06:36Z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97ea9d-daff-4c91-a4f1-55d953dbb0fc_Enabled">
    <vt:lpwstr>true</vt:lpwstr>
  </property>
  <property fmtid="{D5CDD505-2E9C-101B-9397-08002B2CF9AE}" pid="3" name="MSIP_Label_7f97ea9d-daff-4c91-a4f1-55d953dbb0fc_SetDate">
    <vt:lpwstr>2023-04-24T22:17:31Z</vt:lpwstr>
  </property>
  <property fmtid="{D5CDD505-2E9C-101B-9397-08002B2CF9AE}" pid="4" name="MSIP_Label_7f97ea9d-daff-4c91-a4f1-55d953dbb0fc_Method">
    <vt:lpwstr>Standard</vt:lpwstr>
  </property>
  <property fmtid="{D5CDD505-2E9C-101B-9397-08002B2CF9AE}" pid="5" name="MSIP_Label_7f97ea9d-daff-4c91-a4f1-55d953dbb0fc_Name">
    <vt:lpwstr>Public</vt:lpwstr>
  </property>
  <property fmtid="{D5CDD505-2E9C-101B-9397-08002B2CF9AE}" pid="6" name="MSIP_Label_7f97ea9d-daff-4c91-a4f1-55d953dbb0fc_SiteId">
    <vt:lpwstr>58196b33-812d-4eb0-ad27-fc2dd9de53eb</vt:lpwstr>
  </property>
  <property fmtid="{D5CDD505-2E9C-101B-9397-08002B2CF9AE}" pid="7" name="MSIP_Label_7f97ea9d-daff-4c91-a4f1-55d953dbb0fc_ActionId">
    <vt:lpwstr>73155db4-91e8-4fe5-af86-15a91f30f10f</vt:lpwstr>
  </property>
  <property fmtid="{D5CDD505-2E9C-101B-9397-08002B2CF9AE}" pid="8" name="MSIP_Label_7f97ea9d-daff-4c91-a4f1-55d953dbb0fc_ContentBits">
    <vt:lpwstr>0</vt:lpwstr>
  </property>
  <property fmtid="{D5CDD505-2E9C-101B-9397-08002B2CF9AE}" pid="9" name="ContentTypeId">
    <vt:lpwstr>0x01010045B1E07F2C274044A140D89A2848318B</vt:lpwstr>
  </property>
  <property fmtid="{D5CDD505-2E9C-101B-9397-08002B2CF9AE}" pid="10" name="Order">
    <vt:r8>18800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TriggerFlowInfo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</Properties>
</file>