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tags/tag2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7.xml" ContentType="application/vnd.openxmlformats-officedocument.presentationml.tags+xml"/>
  <Override PartName="/ppt/tags/tag9.xml" ContentType="application/vnd.openxmlformats-officedocument.presentationml.tags+xml"/>
  <Override PartName="/ppt/revisionInfo.xml" ContentType="application/vnd.ms-powerpoint.revisioninfo+xml"/>
  <Override PartName="/ppt/tags/tag6.xml" ContentType="application/vnd.openxmlformats-officedocument.presentationml.tags+xml"/>
  <Override PartName="/docProps/core.xml" ContentType="application/vnd.openxmlformats-package.core-properties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tags/tag8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  <p:sldMasterId id="2147483660" r:id="rId2"/>
    <p:sldMasterId id="2147483669" r:id="rId3"/>
    <p:sldMasterId id="2147483685" r:id="rId4"/>
    <p:sldMasterId id="2147483702" r:id="rId5"/>
  </p:sldMasterIdLst>
  <p:notesMasterIdLst>
    <p:notesMasterId r:id="rId13"/>
  </p:notesMasterIdLst>
  <p:sldIdLst>
    <p:sldId id="283" r:id="rId6"/>
    <p:sldId id="282" r:id="rId7"/>
    <p:sldId id="284" r:id="rId8"/>
    <p:sldId id="285" r:id="rId9"/>
    <p:sldId id="281" r:id="rId10"/>
    <p:sldId id="286" r:id="rId11"/>
    <p:sldId id="28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004551-6441-D62F-EA26-AC1C0C77CA0A}" v="602" dt="2023-04-24T22:42:33.119"/>
    <p1510:client id="{A3B31A04-5638-42B9-85DE-AB33D9FE76BE}" v="2457" dt="2023-04-24T23:06:36.6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63" d="100"/>
          <a:sy n="63" d="100"/>
        </p:scale>
        <p:origin x="54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Master" Target="slideMasters/slideMaster3.xml"/><Relationship Id="rId21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customXml" Target="../customXml/item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695031-1E99-42D1-B3A8-7962B8B910CC}" type="datetimeFigureOut">
              <a:t>4/24/2023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71E195-961A-48B1-AAF8-C724F81CC36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51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C0DB82-DFC6-414B-85AD-EA7020C8DE2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429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endParaRPr lang="en-US" b="0" i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6BE72B-5095-46B0-B741-9CFCD80BF2F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50101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endParaRPr lang="en-US" b="0" i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6BE72B-5095-46B0-B741-9CFCD80BF2F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50101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23A88D-27D2-4F55-9EF6-BEEAD5E244E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5050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23A88D-27D2-4F55-9EF6-BEEAD5E244E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3490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23A88D-27D2-4F55-9EF6-BEEAD5E244E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540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3.xml"/><Relationship Id="rId4" Type="http://schemas.openxmlformats.org/officeDocument/2006/relationships/image" Target="../media/image4.emf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6.xml"/><Relationship Id="rId4" Type="http://schemas.openxmlformats.org/officeDocument/2006/relationships/image" Target="../media/image4.emf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7.xml"/><Relationship Id="rId4" Type="http://schemas.openxmlformats.org/officeDocument/2006/relationships/image" Target="../media/image4.emf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10.xml"/><Relationship Id="rId4" Type="http://schemas.openxmlformats.org/officeDocument/2006/relationships/image" Target="../media/image4.emf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11.xml"/><Relationship Id="rId4" Type="http://schemas.openxmlformats.org/officeDocument/2006/relationships/image" Target="../media/image9.emf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6DD2AB52-3520-4185-840D-69649027815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6DD2AB52-3520-4185-840D-69649027815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50" y="166264"/>
            <a:ext cx="10515600" cy="618385"/>
          </a:xfr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93994" y="6356350"/>
            <a:ext cx="2743200" cy="365125"/>
          </a:xfrm>
        </p:spPr>
        <p:txBody>
          <a:bodyPr/>
          <a:lstStyle/>
          <a:p>
            <a:fld id="{670A9334-4E67-F94F-A05E-0CE8B74A0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2878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763838"/>
            <a:ext cx="10363200" cy="1330324"/>
          </a:xfrm>
        </p:spPr>
        <p:txBody>
          <a:bodyPr anchor="ctr">
            <a:normAutofit/>
          </a:bodyPr>
          <a:lstStyle>
            <a:lvl1pPr algn="ctr"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6415"/>
            <a:ext cx="9144000" cy="6905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E38B46A-E2D9-F648-8C4B-C6DF64595CD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5006977"/>
            <a:ext cx="9144000" cy="7747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Briefer: Name and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05287A-C762-B04C-8C78-1932680E8B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0A9334-4E67-F94F-A05E-0CE8B74A054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DCF8BCC-BFA1-F642-84C1-3DEA215A8F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7320" y="1076323"/>
            <a:ext cx="1737360" cy="163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6914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361370" y="635635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0A9334-4E67-F94F-A05E-0CE8B74A054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9413858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274743" y="6356350"/>
            <a:ext cx="2743200" cy="365125"/>
          </a:xfrm>
        </p:spPr>
        <p:txBody>
          <a:bodyPr/>
          <a:lstStyle/>
          <a:p>
            <a:fld id="{670A9334-4E67-F94F-A05E-0CE8B74A0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0497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lank_no_bottom_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0F0B21-0107-480B-A6FF-33E8F92913BC}"/>
              </a:ext>
            </a:extLst>
          </p:cNvPr>
          <p:cNvSpPr/>
          <p:nvPr userDrawn="1"/>
        </p:nvSpPr>
        <p:spPr>
          <a:xfrm>
            <a:off x="0" y="6131277"/>
            <a:ext cx="12191994" cy="745011"/>
          </a:xfrm>
          <a:prstGeom prst="rect">
            <a:avLst/>
          </a:prstGeom>
          <a:solidFill>
            <a:schemeClr val="bg1"/>
          </a:solidFill>
          <a:ln w="550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9210" tIns="39605" rIns="79210" bIns="39605" rtlCol="0" anchor="t"/>
          <a:lstStyle/>
          <a:p>
            <a:pPr marL="91440" marR="0" lvl="0" indent="-9144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200" u="sng">
              <a:solidFill>
                <a:srgbClr val="C55A11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9993894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">
    <p:bg>
      <p:bgPr>
        <a:solidFill>
          <a:srgbClr val="002F5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DE3D11B-5FAF-4A20-BC91-DC09E07A8D6B}"/>
              </a:ext>
            </a:extLst>
          </p:cNvPr>
          <p:cNvCxnSpPr>
            <a:cxnSpLocks/>
          </p:cNvCxnSpPr>
          <p:nvPr userDrawn="1"/>
        </p:nvCxnSpPr>
        <p:spPr>
          <a:xfrm>
            <a:off x="955497" y="3705225"/>
            <a:ext cx="11236503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EFF66FB-DCA5-48F3-A735-3BE74D09ACD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55497" y="3705225"/>
            <a:ext cx="9144000" cy="1828800"/>
          </a:xfrm>
        </p:spPr>
        <p:txBody>
          <a:bodyPr/>
          <a:lstStyle>
            <a:lvl1pPr marL="0" indent="0">
              <a:buNone/>
              <a:defRPr sz="4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19053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/>
          <a:lstStyle/>
          <a:p>
            <a:fld id="{FE09C639-C7C7-9848-BE32-492A9B56F14C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9B18402-97FF-41B9-A0F8-4E70EA1A736C}"/>
              </a:ext>
            </a:extLst>
          </p:cNvPr>
          <p:cNvGrpSpPr/>
          <p:nvPr userDrawn="1"/>
        </p:nvGrpSpPr>
        <p:grpSpPr>
          <a:xfrm>
            <a:off x="-4064" y="1311866"/>
            <a:ext cx="12196064" cy="46732"/>
            <a:chOff x="-4064" y="1396390"/>
            <a:chExt cx="12196064" cy="46732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4671C90E-ED8C-45B3-B185-2E5880B693E9}"/>
                </a:ext>
              </a:extLst>
            </p:cNvPr>
            <p:cNvGrpSpPr/>
            <p:nvPr userDrawn="1"/>
          </p:nvGrpSpPr>
          <p:grpSpPr>
            <a:xfrm>
              <a:off x="-4064" y="1396390"/>
              <a:ext cx="12196064" cy="15240"/>
              <a:chOff x="-3048" y="1344168"/>
              <a:chExt cx="9147048" cy="15240"/>
            </a:xfrm>
          </p:grpSpPr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38645419-0FA9-4759-8636-09E75908B383}"/>
                  </a:ext>
                </a:extLst>
              </p:cNvPr>
              <p:cNvCxnSpPr/>
              <p:nvPr userDrawn="1"/>
            </p:nvCxnSpPr>
            <p:spPr>
              <a:xfrm>
                <a:off x="0" y="1344168"/>
                <a:ext cx="9144000" cy="0"/>
              </a:xfrm>
              <a:prstGeom prst="line">
                <a:avLst/>
              </a:prstGeom>
              <a:ln w="15875">
                <a:solidFill>
                  <a:srgbClr val="1D3D7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E4768868-C34C-4707-B36D-C1BD9643BC90}"/>
                  </a:ext>
                </a:extLst>
              </p:cNvPr>
              <p:cNvCxnSpPr/>
              <p:nvPr userDrawn="1"/>
            </p:nvCxnSpPr>
            <p:spPr>
              <a:xfrm>
                <a:off x="-3048" y="1359408"/>
                <a:ext cx="9144000" cy="0"/>
              </a:xfrm>
              <a:prstGeom prst="line">
                <a:avLst/>
              </a:prstGeom>
              <a:ln w="15875">
                <a:solidFill>
                  <a:srgbClr val="1D3D7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9977A6D1-9034-4A80-B59D-5FCB6FF47B77}"/>
                </a:ext>
              </a:extLst>
            </p:cNvPr>
            <p:cNvGrpSpPr/>
            <p:nvPr userDrawn="1"/>
          </p:nvGrpSpPr>
          <p:grpSpPr>
            <a:xfrm>
              <a:off x="-4064" y="1427882"/>
              <a:ext cx="12196064" cy="15240"/>
              <a:chOff x="-3048" y="1344168"/>
              <a:chExt cx="9147048" cy="15240"/>
            </a:xfrm>
          </p:grpSpPr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7B94AB9B-8BC2-4FC5-AAE3-94E7776FAB76}"/>
                  </a:ext>
                </a:extLst>
              </p:cNvPr>
              <p:cNvCxnSpPr/>
              <p:nvPr userDrawn="1"/>
            </p:nvCxnSpPr>
            <p:spPr>
              <a:xfrm>
                <a:off x="0" y="1344168"/>
                <a:ext cx="9144000" cy="0"/>
              </a:xfrm>
              <a:prstGeom prst="line">
                <a:avLst/>
              </a:prstGeom>
              <a:ln w="15875">
                <a:solidFill>
                  <a:srgbClr val="167B57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32C1DE8E-F8BE-4FC7-BEC4-06C4F168A5CE}"/>
                  </a:ext>
                </a:extLst>
              </p:cNvPr>
              <p:cNvCxnSpPr/>
              <p:nvPr userDrawn="1"/>
            </p:nvCxnSpPr>
            <p:spPr>
              <a:xfrm>
                <a:off x="-3048" y="1359408"/>
                <a:ext cx="9144000" cy="0"/>
              </a:xfrm>
              <a:prstGeom prst="line">
                <a:avLst/>
              </a:prstGeom>
              <a:ln w="15875">
                <a:solidFill>
                  <a:srgbClr val="167B57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3398811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2E32F-1767-8972-198A-E005232B8D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79CF51-20C4-80D3-1B24-22F69E1680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CD354F-B895-6655-C469-25225F0D9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F186-FB2C-4ABD-A910-CC39FDE09F4E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5A5E57-67A2-FF7D-E91A-6E247AC33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5F12EE-3246-8661-E013-87F58D820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93BEC-F996-4DE6-8713-A3BAFBDAE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780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852D5-B0E5-2CC9-F3E6-618595696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4442E-D10E-C896-9D85-1952280DE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B631AB-0D5C-349C-FD5B-9DF1D2814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F186-FB2C-4ABD-A910-CC39FDE09F4E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D82A65-6FC7-CCCB-39EA-C4E15A131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54B2A9-75C1-A5C5-326B-815B37D6B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93BEC-F996-4DE6-8713-A3BAFBDAE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9796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C71FE-F79C-46FE-B31D-207784C0E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71315D-ECBC-DC65-0034-65387586F0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86BA62-18E8-6558-303A-9AFDB2F3F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F186-FB2C-4ABD-A910-CC39FDE09F4E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64D01A-1BA7-02AF-8885-0763CEF25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B55AA4-D22B-E5DB-2770-73A2309BA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93BEC-F996-4DE6-8713-A3BAFBDAE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9797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9ABD1-6404-6C20-38B0-9BDED18D9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5741D-D905-27DF-EAD4-9A5797EF18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F824CC-5629-4023-1C25-1BA1AE3D06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2A632A-9C3A-08B1-5475-7BD354754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F186-FB2C-4ABD-A910-CC39FDE09F4E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B6171A-03BC-8E40-7678-D41FCAD2B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A0B1C2-C988-7516-0F14-4C074772F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93BEC-F996-4DE6-8713-A3BAFBDAE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9534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EF667-74F7-DBBE-EE5F-98507BE16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2C16ED-C198-8772-104B-2F98D2AABF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CEE213-8247-8025-8313-E1ADD988F3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227C10-B431-8409-3BB4-137CFB9A2E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5F7848-8A50-2AE7-208D-E259677A3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9FAA64-B964-0589-2DAE-6E315BF6B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F186-FB2C-4ABD-A910-CC39FDE09F4E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2F8DD3-0ED7-A275-6D2B-2EC473668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3C36C4-BCDD-B409-072E-659AB90ED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93BEC-F996-4DE6-8713-A3BAFBDAE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3552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DBA12-2843-8DFF-5707-F17FBF8C7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8ACB44-5C35-C30B-0A15-612336C06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F186-FB2C-4ABD-A910-CC39FDE09F4E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A0323-DFE9-544F-CD08-44B907F81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BE2CAD-E6AB-44B8-541F-A287108F3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93BEC-F996-4DE6-8713-A3BAFBDAE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6155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E2E7A7-A876-6AD4-5A17-4C809EC94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F186-FB2C-4ABD-A910-CC39FDE09F4E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7D9F87-A213-4B51-D0D0-66E78A59E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B307AB-940B-F5A6-6723-4B843A2A6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93BEC-F996-4DE6-8713-A3BAFBDAE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5182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9CA95-C92B-0958-816B-E386FF286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8B9B16-1AF0-3E10-79D2-4D79775102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9186A7-CE9C-5107-59D4-79B43C4918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8D61A6-69F8-B08C-B01F-C30D38431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F186-FB2C-4ABD-A910-CC39FDE09F4E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8D3527-6DFC-848E-ACAB-B64F03B0B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B74123-A14C-CA92-7DCD-E2312EE8F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93BEC-F996-4DE6-8713-A3BAFBDAE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0420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6358C-D115-ADA7-61FB-A83C0D08A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551799-4D28-AAC7-0D02-3A9A3FB77C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75E078-F60C-CC7D-F653-CEC3BA754F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BB7943-11C0-7194-661C-AC825D1FA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F186-FB2C-4ABD-A910-CC39FDE09F4E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EBB147-2B19-048C-47DC-9B8F7C3C1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C5C71D-31DC-978F-A386-C633FBCE5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93BEC-F996-4DE6-8713-A3BAFBDAE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37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C4BF2-A75E-C3E4-5E6F-BE08F8FCD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B0079A-0A61-B59F-5EDD-46375789C3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F6312F-CE4C-592B-5897-2B989529A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F186-FB2C-4ABD-A910-CC39FDE09F4E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A8E113-432D-0203-AA2D-D4F761A30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01E19E-2819-68A4-8D6E-D67C62934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93BEC-F996-4DE6-8713-A3BAFBDAE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57910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52CAA6-E9A7-57E5-102A-39E0BC1CA6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BC3C3B-DC4F-2777-FB04-A6D42AFCD3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CE7CFD-C9C9-0400-1A6F-8E43AA039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F186-FB2C-4ABD-A910-CC39FDE09F4E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F5783E-C3A9-4569-0F15-7803D0EA3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7CE8B0-5D4F-2742-BF89-64D3661D0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93BEC-F996-4DE6-8713-A3BAFBDAE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272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763838"/>
            <a:ext cx="10363200" cy="1330324"/>
          </a:xfrm>
        </p:spPr>
        <p:txBody>
          <a:bodyPr anchor="ctr">
            <a:normAutofit/>
          </a:bodyPr>
          <a:lstStyle>
            <a:lvl1pPr algn="ctr"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6415"/>
            <a:ext cx="9144000" cy="6905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E38B46A-E2D9-F648-8C4B-C6DF64595CD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5006977"/>
            <a:ext cx="9144000" cy="7747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Briefer: Name and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05287A-C762-B04C-8C78-1932680E8B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0A9334-4E67-F94F-A05E-0CE8B74A054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DCF8BCC-BFA1-F642-84C1-3DEA215A8F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7320" y="1076323"/>
            <a:ext cx="1737360" cy="163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8886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Break">
    <p:bg>
      <p:bgPr>
        <a:solidFill>
          <a:srgbClr val="002F5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DE3D11B-5FAF-4A20-BC91-DC09E07A8D6B}"/>
              </a:ext>
            </a:extLst>
          </p:cNvPr>
          <p:cNvCxnSpPr>
            <a:cxnSpLocks/>
          </p:cNvCxnSpPr>
          <p:nvPr userDrawn="1"/>
        </p:nvCxnSpPr>
        <p:spPr>
          <a:xfrm>
            <a:off x="955497" y="3705225"/>
            <a:ext cx="11236503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EFF66FB-DCA5-48F3-A735-3BE74D09ACD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55497" y="3705225"/>
            <a:ext cx="9144000" cy="1828800"/>
          </a:xfrm>
        </p:spPr>
        <p:txBody>
          <a:bodyPr/>
          <a:lstStyle>
            <a:lvl1pPr marL="0" indent="0">
              <a:buNone/>
              <a:defRPr sz="4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009856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Two Columns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079501"/>
            <a:ext cx="5181600" cy="4831442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079503"/>
            <a:ext cx="5181600" cy="4831443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A9334-4E67-F94F-A05E-0CE8B74A0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57681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w/ Al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4" y="118875"/>
            <a:ext cx="10515600" cy="75292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4" y="1133859"/>
            <a:ext cx="10515600" cy="4818857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D912DB-CF58-2B44-B78F-FA5C3CCFF1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-3383278" y="982666"/>
            <a:ext cx="3108114" cy="50641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Insert alt text for complex graphic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A9334-4E67-F94F-A05E-0CE8B74A0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75869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6DD2AB52-3520-4185-840D-69649027815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58227460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6DD2AB52-3520-4185-840D-69649027815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50" y="166264"/>
            <a:ext cx="10515600" cy="618385"/>
          </a:xfr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A9334-4E67-F94F-A05E-0CE8B74A0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023330"/>
      </p:ext>
    </p:extLst>
  </p:cSld>
  <p:clrMapOvr>
    <a:masterClrMapping/>
  </p:clrMapOvr>
  <p:hf hdr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6DD2AB52-3520-4185-840D-69649027815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58227460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6DD2AB52-3520-4185-840D-69649027815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50" y="166264"/>
            <a:ext cx="10515600" cy="618385"/>
          </a:xfr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A9334-4E67-F94F-A05E-0CE8B74A0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59981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361370" y="635635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0A9334-4E67-F94F-A05E-0CE8B74A054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9554549"/>
      </p:ext>
    </p:extLst>
  </p:cSld>
  <p:clrMapOvr>
    <a:masterClrMapping/>
  </p:clrMapOvr>
  <p:hf hdr="0" ft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A9334-4E67-F94F-A05E-0CE8B74A054E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 descr="&quot;&quot;">
            <a:extLst>
              <a:ext uri="{FF2B5EF4-FFF2-40B4-BE49-F238E27FC236}">
                <a16:creationId xmlns:a16="http://schemas.microsoft.com/office/drawing/2014/main" id="{BEAC91FE-22FD-4E6A-87EB-4B75B31CDEB8}"/>
              </a:ext>
            </a:extLst>
          </p:cNvPr>
          <p:cNvCxnSpPr/>
          <p:nvPr userDrawn="1"/>
        </p:nvCxnSpPr>
        <p:spPr>
          <a:xfrm>
            <a:off x="831851" y="3571876"/>
            <a:ext cx="10515600" cy="0"/>
          </a:xfrm>
          <a:prstGeom prst="line">
            <a:avLst/>
          </a:prstGeom>
          <a:ln>
            <a:solidFill>
              <a:srgbClr val="003F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0929521"/>
      </p:ext>
    </p:extLst>
  </p:cSld>
  <p:clrMapOvr>
    <a:masterClrMapping/>
  </p:clrMapOvr>
  <p:hf hdr="0" ft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A9334-4E67-F94F-A05E-0CE8B74A054E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 descr="&quot;&quot;">
            <a:extLst>
              <a:ext uri="{FF2B5EF4-FFF2-40B4-BE49-F238E27FC236}">
                <a16:creationId xmlns:a16="http://schemas.microsoft.com/office/drawing/2014/main" id="{BEAC91FE-22FD-4E6A-87EB-4B75B31CDEB8}"/>
              </a:ext>
            </a:extLst>
          </p:cNvPr>
          <p:cNvCxnSpPr/>
          <p:nvPr userDrawn="1"/>
        </p:nvCxnSpPr>
        <p:spPr>
          <a:xfrm>
            <a:off x="831851" y="3571876"/>
            <a:ext cx="10515600" cy="0"/>
          </a:xfrm>
          <a:prstGeom prst="line">
            <a:avLst/>
          </a:prstGeom>
          <a:ln>
            <a:solidFill>
              <a:srgbClr val="003F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359424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DBA12-2843-8DFF-5707-F17FBF8C7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8ACB44-5C35-C30B-0A15-612336C06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33F186-FB2C-4ABD-A910-CC39FDE09F4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4/24/2023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A0323-DFE9-544F-CD08-44B907F81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BE2CAD-E6AB-44B8-541F-A287108F3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B93BEC-F996-4DE6-8713-A3BAFBDAE06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4294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763838"/>
            <a:ext cx="10363200" cy="1330324"/>
          </a:xfrm>
        </p:spPr>
        <p:txBody>
          <a:bodyPr anchor="ctr">
            <a:normAutofit/>
          </a:bodyPr>
          <a:lstStyle>
            <a:lvl1pPr algn="ctr"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6415"/>
            <a:ext cx="9144000" cy="6905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E38B46A-E2D9-F648-8C4B-C6DF64595CD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5006977"/>
            <a:ext cx="9144000" cy="7747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Briefer: Name and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05287A-C762-B04C-8C78-1932680E8B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0A9334-4E67-F94F-A05E-0CE8B74A054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DCF8BCC-BFA1-F642-84C1-3DEA215A8F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27320" y="1076323"/>
            <a:ext cx="1737360" cy="163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1792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/ Al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18873"/>
            <a:ext cx="10515600" cy="75292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3857"/>
            <a:ext cx="10515600" cy="4818857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D912DB-CF58-2B44-B78F-FA5C3CCFF1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-3383279" y="982664"/>
            <a:ext cx="3108113" cy="50641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Insert alt text for complex graphic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A9334-4E67-F94F-A05E-0CE8B74A0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26521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 holders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18873"/>
            <a:ext cx="10515600" cy="75292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3857"/>
            <a:ext cx="10515600" cy="2076935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9A16403-64DA-D349-9AAF-2952A411FC8C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8200" y="3523766"/>
            <a:ext cx="10515600" cy="2076935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A9334-4E67-F94F-A05E-0CE8B74A0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60773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and Sidebar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18873"/>
            <a:ext cx="10515600" cy="75292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2" y="1133856"/>
            <a:ext cx="6878781" cy="4830526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3EDEFD9-BFED-434F-8D05-9CA4431F495F}"/>
              </a:ext>
            </a:extLst>
          </p:cNvPr>
          <p:cNvCxnSpPr/>
          <p:nvPr userDrawn="1"/>
        </p:nvCxnSpPr>
        <p:spPr>
          <a:xfrm>
            <a:off x="7790688" y="1133856"/>
            <a:ext cx="0" cy="483052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710610B-BCCF-034B-B401-A7C2A95FDAB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7854696" y="1133857"/>
            <a:ext cx="3499104" cy="2586089"/>
          </a:xfrm>
        </p:spPr>
        <p:txBody>
          <a:bodyPr/>
          <a:lstStyle>
            <a:lvl1pPr marL="0" indent="0">
              <a:lnSpc>
                <a:spcPct val="110000"/>
              </a:lnSpc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1EE1AA3-98A0-E149-81B7-A4FC8FBABDDB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7854697" y="3719946"/>
            <a:ext cx="3499104" cy="2244437"/>
          </a:xfrm>
        </p:spPr>
        <p:txBody>
          <a:bodyPr/>
          <a:lstStyle>
            <a:lvl1pPr marL="0" indent="0">
              <a:lnSpc>
                <a:spcPct val="110000"/>
              </a:lnSpc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A9334-4E67-F94F-A05E-0CE8B74A0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80024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and Two Supporting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18873"/>
            <a:ext cx="10515600" cy="75292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2" y="1133856"/>
            <a:ext cx="4438649" cy="4830526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710610B-BCCF-034B-B401-A7C2A95FDAB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486400" y="1133857"/>
            <a:ext cx="5867400" cy="2586089"/>
          </a:xfrm>
        </p:spPr>
        <p:txBody>
          <a:bodyPr/>
          <a:lstStyle>
            <a:lvl1pPr marL="0" indent="0">
              <a:lnSpc>
                <a:spcPct val="110000"/>
              </a:lnSpc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1EE1AA3-98A0-E149-81B7-A4FC8FBABDDB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5486401" y="3719946"/>
            <a:ext cx="5867401" cy="2244437"/>
          </a:xfrm>
        </p:spPr>
        <p:txBody>
          <a:bodyPr/>
          <a:lstStyle>
            <a:lvl1pPr marL="0" indent="0">
              <a:lnSpc>
                <a:spcPct val="110000"/>
              </a:lnSpc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A9334-4E67-F94F-A05E-0CE8B74A0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22143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18873"/>
            <a:ext cx="10515600" cy="75292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838201" y="1133856"/>
            <a:ext cx="10515599" cy="1858726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710610B-BCCF-034B-B401-A7C2A95FDAB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8200" y="3087348"/>
            <a:ext cx="3413760" cy="1391135"/>
          </a:xfrm>
        </p:spPr>
        <p:txBody>
          <a:bodyPr/>
          <a:lstStyle>
            <a:lvl1pPr marL="0" indent="0">
              <a:lnSpc>
                <a:spcPct val="110000"/>
              </a:lnSpc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Content Placeholder 2b">
            <a:extLst>
              <a:ext uri="{FF2B5EF4-FFF2-40B4-BE49-F238E27FC236}">
                <a16:creationId xmlns:a16="http://schemas.microsoft.com/office/drawing/2014/main" id="{7ADB0280-2725-5348-9620-05FFA815C35A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38200" y="4573248"/>
            <a:ext cx="3413760" cy="1388641"/>
          </a:xfrm>
        </p:spPr>
        <p:txBody>
          <a:bodyPr/>
          <a:lstStyle>
            <a:lvl1pPr marL="0" indent="0">
              <a:lnSpc>
                <a:spcPct val="110000"/>
              </a:lnSpc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11EE1AA3-98A0-E149-81B7-A4FC8FBABDDB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389119" y="3088594"/>
            <a:ext cx="3413760" cy="1389888"/>
          </a:xfrm>
        </p:spPr>
        <p:txBody>
          <a:bodyPr/>
          <a:lstStyle>
            <a:lvl1pPr marL="0" indent="0">
              <a:lnSpc>
                <a:spcPct val="110000"/>
              </a:lnSpc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3b">
            <a:extLst>
              <a:ext uri="{FF2B5EF4-FFF2-40B4-BE49-F238E27FC236}">
                <a16:creationId xmlns:a16="http://schemas.microsoft.com/office/drawing/2014/main" id="{C41BE50D-B3FE-114C-BA57-58A4DEA04B56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389119" y="4574494"/>
            <a:ext cx="3413760" cy="1389888"/>
          </a:xfrm>
        </p:spPr>
        <p:txBody>
          <a:bodyPr/>
          <a:lstStyle>
            <a:lvl1pPr marL="0" indent="0">
              <a:lnSpc>
                <a:spcPct val="110000"/>
              </a:lnSpc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255A5921-CC24-C744-992F-90BB2C7F7737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7940039" y="3089841"/>
            <a:ext cx="3413760" cy="1389888"/>
          </a:xfrm>
        </p:spPr>
        <p:txBody>
          <a:bodyPr/>
          <a:lstStyle>
            <a:lvl1pPr marL="0" indent="0">
              <a:lnSpc>
                <a:spcPct val="110000"/>
              </a:lnSpc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4b">
            <a:extLst>
              <a:ext uri="{FF2B5EF4-FFF2-40B4-BE49-F238E27FC236}">
                <a16:creationId xmlns:a16="http://schemas.microsoft.com/office/drawing/2014/main" id="{1F9DC565-F7CD-4D49-BBFE-54E017FCDBC7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7940039" y="4573247"/>
            <a:ext cx="3413760" cy="1389888"/>
          </a:xfrm>
        </p:spPr>
        <p:txBody>
          <a:bodyPr/>
          <a:lstStyle>
            <a:lvl1pPr marL="0" indent="0">
              <a:lnSpc>
                <a:spcPct val="110000"/>
              </a:lnSpc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A9334-4E67-F94F-A05E-0CE8B74A0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44806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Header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9B824-BC4D-BC4E-8F89-7891519784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18873"/>
            <a:ext cx="10515600" cy="75292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D126D2C3-64E2-7440-99AC-F8DC77F0E96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9" y="1137442"/>
            <a:ext cx="10514011" cy="421194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Sub-heading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3D4B0C3-AED5-1149-A608-D92E5AF5417A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838200" y="1641764"/>
            <a:ext cx="10515600" cy="4281993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A79C999-42AF-3D4F-A523-E1CD4048397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0A9334-4E67-F94F-A05E-0CE8B74A0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67025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wo subheadings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9B824-BC4D-BC4E-8F89-7891519784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18873"/>
            <a:ext cx="10515600" cy="75292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D126D2C3-64E2-7440-99AC-F8DC77F0E96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9" y="1137442"/>
            <a:ext cx="10514011" cy="421194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Sub-heading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3D4B0C3-AED5-1149-A608-D92E5AF5417A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838200" y="1641765"/>
            <a:ext cx="10515600" cy="1735281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902669C5-C031-0949-BCEF-538915E07FD2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839789" y="3589697"/>
            <a:ext cx="10514011" cy="421194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Sub-heading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5809810-9DB7-E84D-9C39-5D795F1B7EE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8200" y="4094020"/>
            <a:ext cx="10515600" cy="1735281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A79C999-42AF-3D4F-A523-E1CD4048397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0A9334-4E67-F94F-A05E-0CE8B74A0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58114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lumns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079501"/>
            <a:ext cx="5181600" cy="4831442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79501"/>
            <a:ext cx="5181600" cy="4831443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A9334-4E67-F94F-A05E-0CE8B74A0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26047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hree content 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19743"/>
            <a:ext cx="10515600" cy="75292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2EBA3E1E-B72D-5841-BE68-B0030368BE0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058864"/>
            <a:ext cx="5471584" cy="211747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2D7FA09-D982-8A4E-B298-316DB9B05D14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8200" y="3401011"/>
            <a:ext cx="5471584" cy="25352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5DDD0237-E847-CA45-B519-10F5341252AA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485021" y="1058864"/>
            <a:ext cx="5471584" cy="48773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A9334-4E67-F94F-A05E-0CE8B74A0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50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6DD2AB52-3520-4185-840D-69649027815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66855550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6DD2AB52-3520-4185-840D-69649027815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50" y="166264"/>
            <a:ext cx="10515600" cy="618385"/>
          </a:xfr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A9334-4E67-F94F-A05E-0CE8B74A0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45121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A9334-4E67-F94F-A05E-0CE8B74A054E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 descr="&quot;&quot;">
            <a:extLst>
              <a:ext uri="{FF2B5EF4-FFF2-40B4-BE49-F238E27FC236}">
                <a16:creationId xmlns:a16="http://schemas.microsoft.com/office/drawing/2014/main" id="{BEAC91FE-22FD-4E6A-87EB-4B75B31CDEB8}"/>
              </a:ext>
            </a:extLst>
          </p:cNvPr>
          <p:cNvCxnSpPr/>
          <p:nvPr userDrawn="1"/>
        </p:nvCxnSpPr>
        <p:spPr>
          <a:xfrm>
            <a:off x="831851" y="3571876"/>
            <a:ext cx="10515600" cy="0"/>
          </a:xfrm>
          <a:prstGeom prst="line">
            <a:avLst/>
          </a:prstGeom>
          <a:ln>
            <a:solidFill>
              <a:srgbClr val="003F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52172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A9334-4E67-F94F-A05E-0CE8B74A05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125785"/>
      </p:ext>
    </p:extLst>
  </p:cSld>
  <p:clrMapOvr>
    <a:masterClrMapping/>
  </p:clrMapOvr>
  <p:hf hdr="0" ftr="0" dt="0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A9334-4E67-F94F-A05E-0CE8B74A0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46813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A9334-4E67-F94F-A05E-0CE8B74A0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35804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A9334-4E67-F94F-A05E-0CE8B74A05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049463"/>
      </p:ext>
    </p:extLst>
  </p:cSld>
  <p:clrMapOvr>
    <a:masterClrMapping/>
  </p:clrMapOvr>
  <p:hf hdr="0" ftr="0" dt="0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/ Al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18873"/>
            <a:ext cx="10515600" cy="75292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3857"/>
            <a:ext cx="10515600" cy="4818857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D912DB-CF58-2B44-B78F-FA5C3CCFF1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-3383279" y="982664"/>
            <a:ext cx="3108113" cy="50641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Insert alt text for complex graphic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A9334-4E67-F94F-A05E-0CE8B74A0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81095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lumns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079501"/>
            <a:ext cx="5181600" cy="4831442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79501"/>
            <a:ext cx="5181600" cy="4831443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A9334-4E67-F94F-A05E-0CE8B74A0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51176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83128356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27" imgH="327" progId="TCLayout.ActiveDocument.1">
                  <p:embed/>
                </p:oleObj>
              </mc:Choice>
              <mc:Fallback>
                <p:oleObj name="think-cell Slide" r:id="rId3" imgW="327" imgH="327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9FCE4FFF-81B3-4CDA-B0A1-3363FFB22A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000" y="622800"/>
            <a:ext cx="10933350" cy="470898"/>
          </a:xfrm>
        </p:spPr>
        <p:txBody>
          <a:bodyPr/>
          <a:lstStyle>
            <a:lvl1pPr>
              <a:defRPr sz="3400">
                <a:latin typeface="+mj-lt"/>
                <a:ea typeface="+mj-ea"/>
                <a:cs typeface="+mj-cs"/>
                <a:sym typeface="+mj-lt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F54B2F8-C51F-4566-BAC0-8A0C8E57548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399" y="2085628"/>
            <a:ext cx="10933801" cy="4089131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latin typeface="+mn-lt"/>
                <a:ea typeface="+mn-ea"/>
                <a:cs typeface="+mn-cs"/>
                <a:sym typeface="+mn-lt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latin typeface="+mn-lt"/>
                <a:ea typeface="+mn-ea"/>
                <a:cs typeface="+mn-cs"/>
                <a:sym typeface="+mn-lt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latin typeface="+mn-lt"/>
                <a:ea typeface="+mn-ea"/>
                <a:cs typeface="+mn-cs"/>
                <a:sym typeface="+mn-lt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800">
                <a:latin typeface="+mn-lt"/>
                <a:ea typeface="+mn-ea"/>
                <a:cs typeface="+mn-cs"/>
                <a:sym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800">
                <a:latin typeface="+mn-lt"/>
                <a:ea typeface="+mn-ea"/>
                <a:cs typeface="+mn-cs"/>
                <a:sym typeface="+mn-l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51709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Header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9B824-BC4D-BC4E-8F89-7891519784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18873"/>
            <a:ext cx="10515600" cy="75292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D126D2C3-64E2-7440-99AC-F8DC77F0E96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9" y="1137442"/>
            <a:ext cx="10514011" cy="421194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Sub-heading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3D4B0C3-AED5-1149-A608-D92E5AF5417A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838200" y="1641764"/>
            <a:ext cx="10515600" cy="4281993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A79C999-42AF-3D4F-A523-E1CD4048397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0A9334-4E67-F94F-A05E-0CE8B74A0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611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oleObject" Target="../embeddings/oleObject1.bin"/><Relationship Id="rId5" Type="http://schemas.openxmlformats.org/officeDocument/2006/relationships/slideLayout" Target="../slideLayouts/slideLayout16.xml"/><Relationship Id="rId10" Type="http://schemas.openxmlformats.org/officeDocument/2006/relationships/tags" Target="../tags/tag2.xml"/><Relationship Id="rId4" Type="http://schemas.openxmlformats.org/officeDocument/2006/relationships/slideLayout" Target="../slideLayouts/slideLayout15.xml"/><Relationship Id="rId9" Type="http://schemas.openxmlformats.org/officeDocument/2006/relationships/tags" Target="../tags/tag1.xml"/><Relationship Id="rId1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31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0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18" Type="http://schemas.openxmlformats.org/officeDocument/2006/relationships/tags" Target="../tags/tag4.xml"/><Relationship Id="rId3" Type="http://schemas.openxmlformats.org/officeDocument/2006/relationships/slideLayout" Target="../slideLayouts/slideLayout36.xml"/><Relationship Id="rId21" Type="http://schemas.openxmlformats.org/officeDocument/2006/relationships/image" Target="../media/image1.emf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6" Type="http://schemas.openxmlformats.org/officeDocument/2006/relationships/slideLayout" Target="../slideLayouts/slideLayout49.xml"/><Relationship Id="rId20" Type="http://schemas.openxmlformats.org/officeDocument/2006/relationships/oleObject" Target="../embeddings/oleObject3.bin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slideLayout" Target="../slideLayouts/slideLayout48.xml"/><Relationship Id="rId23" Type="http://schemas.openxmlformats.org/officeDocument/2006/relationships/image" Target="../media/image7.png"/><Relationship Id="rId10" Type="http://schemas.openxmlformats.org/officeDocument/2006/relationships/slideLayout" Target="../slideLayouts/slideLayout43.xml"/><Relationship Id="rId19" Type="http://schemas.openxmlformats.org/officeDocument/2006/relationships/tags" Target="../tags/tag5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slideLayout" Target="../slideLayouts/slideLayout47.xml"/><Relationship Id="rId22" Type="http://schemas.openxmlformats.org/officeDocument/2006/relationships/image" Target="../media/image6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tags" Target="../tags/tag9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tags" Target="../tags/tag8.xml"/><Relationship Id="rId17" Type="http://schemas.openxmlformats.org/officeDocument/2006/relationships/image" Target="../media/image7.png"/><Relationship Id="rId2" Type="http://schemas.openxmlformats.org/officeDocument/2006/relationships/slideLayout" Target="../slideLayouts/slideLayout51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54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Relationship Id="rId14" Type="http://schemas.openxmlformats.org/officeDocument/2006/relationships/oleObject" Target="../embeddings/oleObject6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668" r:id="rId8"/>
    <p:sldLayoutId id="2147483716" r:id="rId9"/>
    <p:sldLayoutId id="2147483717" r:id="rId10"/>
    <p:sldLayoutId id="214748371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>
            <a:extLst>
              <a:ext uri="{FF2B5EF4-FFF2-40B4-BE49-F238E27FC236}">
                <a16:creationId xmlns:a16="http://schemas.microsoft.com/office/drawing/2014/main" id="{BCCC815A-F2C9-434C-A69F-6B52C370B91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9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1" imgW="395" imgH="396" progId="TCLayout.ActiveDocument.1">
                  <p:embed/>
                </p:oleObj>
              </mc:Choice>
              <mc:Fallback>
                <p:oleObj name="think-cell Slide" r:id="rId11" imgW="395" imgH="396" progId="TCLayout.ActiveDocument.1">
                  <p:embed/>
                  <p:pic>
                    <p:nvPicPr>
                      <p:cNvPr id="13" name="Object 12" hidden="1">
                        <a:extLst>
                          <a:ext uri="{FF2B5EF4-FFF2-40B4-BE49-F238E27FC236}">
                            <a16:creationId xmlns:a16="http://schemas.microsoft.com/office/drawing/2014/main" id="{BCCC815A-F2C9-434C-A69F-6B52C370B91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 hidden="1">
            <a:extLst>
              <a:ext uri="{FF2B5EF4-FFF2-40B4-BE49-F238E27FC236}">
                <a16:creationId xmlns:a16="http://schemas.microsoft.com/office/drawing/2014/main" id="{7E99BCBC-83A5-40D0-8DE3-4DB102CDECA1}"/>
              </a:ext>
            </a:extLst>
          </p:cNvPr>
          <p:cNvSpPr/>
          <p:nvPr userDrawn="1">
            <p:custDataLst>
              <p:tags r:id="rId10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4400" b="0" i="0" baseline="0"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475" y="136162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A9334-4E67-F94F-A05E-0CE8B74A05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 descr="&quot;&quot;">
            <a:extLst>
              <a:ext uri="{FF2B5EF4-FFF2-40B4-BE49-F238E27FC236}">
                <a16:creationId xmlns:a16="http://schemas.microsoft.com/office/drawing/2014/main" id="{9A344643-0805-4A78-8519-399E280674A5}"/>
              </a:ext>
            </a:extLst>
          </p:cNvPr>
          <p:cNvSpPr/>
          <p:nvPr userDrawn="1"/>
        </p:nvSpPr>
        <p:spPr>
          <a:xfrm>
            <a:off x="0" y="0"/>
            <a:ext cx="12192000" cy="872671"/>
          </a:xfrm>
          <a:prstGeom prst="rect">
            <a:avLst/>
          </a:prstGeom>
          <a:solidFill>
            <a:srgbClr val="002F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51C4A79-7B67-4263-9C21-0F0F093D2ECB}"/>
              </a:ext>
            </a:extLst>
          </p:cNvPr>
          <p:cNvSpPr/>
          <p:nvPr userDrawn="1"/>
        </p:nvSpPr>
        <p:spPr>
          <a:xfrm>
            <a:off x="0" y="6140681"/>
            <a:ext cx="12192000" cy="731839"/>
          </a:xfrm>
          <a:prstGeom prst="rect">
            <a:avLst/>
          </a:prstGeom>
          <a:solidFill>
            <a:srgbClr val="002F5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sz="1800">
              <a:solidFill>
                <a:prstClr val="white"/>
              </a:solidFill>
            </a:endParaRPr>
          </a:p>
        </p:txBody>
      </p:sp>
      <p:pic>
        <p:nvPicPr>
          <p:cNvPr id="9" name="Picture 2" descr="Choose VA logo">
            <a:extLst>
              <a:ext uri="{FF2B5EF4-FFF2-40B4-BE49-F238E27FC236}">
                <a16:creationId xmlns:a16="http://schemas.microsoft.com/office/drawing/2014/main" id="{ED68DA6A-5DF1-4139-9A45-26BF50A0D2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1" y="6191250"/>
            <a:ext cx="2368550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Seal and logo for the U.S. Department of Veterans Affairs">
            <a:extLst>
              <a:ext uri="{FF2B5EF4-FFF2-40B4-BE49-F238E27FC236}">
                <a16:creationId xmlns:a16="http://schemas.microsoft.com/office/drawing/2014/main" id="{89C54729-2C98-4A73-B5EB-4446016F3463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43950" y="6184206"/>
            <a:ext cx="2940051" cy="64170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0525" y="97245"/>
            <a:ext cx="10515600" cy="68022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96333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AF9CF6-1288-2B5D-DEBE-FCE7221E1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A0ADE6-9916-B343-B2AD-D07A356572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70C866-07F8-EFF2-0B24-BDD0D138EC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3F186-FB2C-4ABD-A910-CC39FDE09F4E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02EC0D-97ED-1A24-D98D-9F30F53F08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F1F1AB-2FE6-359E-AD91-99ABD720D1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93BEC-F996-4DE6-8713-A3BAFBDAE06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&quot;&quot;">
            <a:extLst>
              <a:ext uri="{FF2B5EF4-FFF2-40B4-BE49-F238E27FC236}">
                <a16:creationId xmlns:a16="http://schemas.microsoft.com/office/drawing/2014/main" id="{728F6D8E-D48F-7514-AA7F-F3D8511EF789}"/>
              </a:ext>
            </a:extLst>
          </p:cNvPr>
          <p:cNvSpPr/>
          <p:nvPr userDrawn="1"/>
        </p:nvSpPr>
        <p:spPr>
          <a:xfrm>
            <a:off x="0" y="0"/>
            <a:ext cx="12192000" cy="872671"/>
          </a:xfrm>
          <a:prstGeom prst="rect">
            <a:avLst/>
          </a:prstGeom>
          <a:solidFill>
            <a:srgbClr val="002F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5FE3118-A739-8D4B-5D10-1F5586C42861}"/>
              </a:ext>
            </a:extLst>
          </p:cNvPr>
          <p:cNvSpPr/>
          <p:nvPr userDrawn="1"/>
        </p:nvSpPr>
        <p:spPr>
          <a:xfrm>
            <a:off x="0" y="6140681"/>
            <a:ext cx="12192000" cy="731839"/>
          </a:xfrm>
          <a:prstGeom prst="rect">
            <a:avLst/>
          </a:prstGeom>
          <a:solidFill>
            <a:srgbClr val="002F5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sz="1800">
              <a:solidFill>
                <a:prstClr val="white"/>
              </a:solidFill>
            </a:endParaRPr>
          </a:p>
        </p:txBody>
      </p:sp>
      <p:pic>
        <p:nvPicPr>
          <p:cNvPr id="9" name="Picture 2" descr="Choose VA logo">
            <a:extLst>
              <a:ext uri="{FF2B5EF4-FFF2-40B4-BE49-F238E27FC236}">
                <a16:creationId xmlns:a16="http://schemas.microsoft.com/office/drawing/2014/main" id="{CEE38574-D64A-2ED6-F44B-BD43035B0A0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1" y="6191250"/>
            <a:ext cx="2368550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Seal and logo for the U.S. Department of Veterans Affairs">
            <a:extLst>
              <a:ext uri="{FF2B5EF4-FFF2-40B4-BE49-F238E27FC236}">
                <a16:creationId xmlns:a16="http://schemas.microsoft.com/office/drawing/2014/main" id="{84D81FBE-2401-0469-7FE1-34644284768C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43950" y="6184206"/>
            <a:ext cx="2940051" cy="641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227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>
            <a:extLst>
              <a:ext uri="{FF2B5EF4-FFF2-40B4-BE49-F238E27FC236}">
                <a16:creationId xmlns:a16="http://schemas.microsoft.com/office/drawing/2014/main" id="{BCCC815A-F2C9-434C-A69F-6B52C370B91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8"/>
            </p:custDataLst>
            <p:extLst>
              <p:ext uri="{D42A27DB-BD31-4B8C-83A1-F6EECF244321}">
                <p14:modId xmlns:p14="http://schemas.microsoft.com/office/powerpoint/2010/main" val="156968637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0" imgW="395" imgH="396" progId="TCLayout.ActiveDocument.1">
                  <p:embed/>
                </p:oleObj>
              </mc:Choice>
              <mc:Fallback>
                <p:oleObj name="think-cell Slide" r:id="rId20" imgW="395" imgH="396" progId="TCLayout.ActiveDocument.1">
                  <p:embed/>
                  <p:pic>
                    <p:nvPicPr>
                      <p:cNvPr id="13" name="Object 12" hidden="1">
                        <a:extLst>
                          <a:ext uri="{FF2B5EF4-FFF2-40B4-BE49-F238E27FC236}">
                            <a16:creationId xmlns:a16="http://schemas.microsoft.com/office/drawing/2014/main" id="{BCCC815A-F2C9-434C-A69F-6B52C370B91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 hidden="1">
            <a:extLst>
              <a:ext uri="{FF2B5EF4-FFF2-40B4-BE49-F238E27FC236}">
                <a16:creationId xmlns:a16="http://schemas.microsoft.com/office/drawing/2014/main" id="{7E99BCBC-83A5-40D0-8DE3-4DB102CDECA1}"/>
              </a:ext>
            </a:extLst>
          </p:cNvPr>
          <p:cNvSpPr/>
          <p:nvPr userDrawn="1">
            <p:custDataLst>
              <p:tags r:id="rId19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4400" b="0" i="0" baseline="0"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475" y="136162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A9334-4E67-F94F-A05E-0CE8B74A05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 descr="&quot;&quot;">
            <a:extLst>
              <a:ext uri="{FF2B5EF4-FFF2-40B4-BE49-F238E27FC236}">
                <a16:creationId xmlns:a16="http://schemas.microsoft.com/office/drawing/2014/main" id="{9A344643-0805-4A78-8519-399E280674A5}"/>
              </a:ext>
            </a:extLst>
          </p:cNvPr>
          <p:cNvSpPr/>
          <p:nvPr userDrawn="1"/>
        </p:nvSpPr>
        <p:spPr>
          <a:xfrm>
            <a:off x="0" y="0"/>
            <a:ext cx="12192000" cy="872671"/>
          </a:xfrm>
          <a:prstGeom prst="rect">
            <a:avLst/>
          </a:prstGeom>
          <a:solidFill>
            <a:srgbClr val="002F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51C4A79-7B67-4263-9C21-0F0F093D2ECB}"/>
              </a:ext>
            </a:extLst>
          </p:cNvPr>
          <p:cNvSpPr/>
          <p:nvPr userDrawn="1"/>
        </p:nvSpPr>
        <p:spPr>
          <a:xfrm>
            <a:off x="0" y="6140681"/>
            <a:ext cx="12192000" cy="731839"/>
          </a:xfrm>
          <a:prstGeom prst="rect">
            <a:avLst/>
          </a:prstGeom>
          <a:solidFill>
            <a:srgbClr val="002F5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sz="1800">
              <a:solidFill>
                <a:prstClr val="white"/>
              </a:solidFill>
            </a:endParaRPr>
          </a:p>
        </p:txBody>
      </p:sp>
      <p:pic>
        <p:nvPicPr>
          <p:cNvPr id="9" name="Picture 2" descr="Choose VA logo">
            <a:extLst>
              <a:ext uri="{FF2B5EF4-FFF2-40B4-BE49-F238E27FC236}">
                <a16:creationId xmlns:a16="http://schemas.microsoft.com/office/drawing/2014/main" id="{ED68DA6A-5DF1-4139-9A45-26BF50A0D2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1" y="6191250"/>
            <a:ext cx="2368550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Seal and logo for the U.S. Department of Veterans Affairs">
            <a:extLst>
              <a:ext uri="{FF2B5EF4-FFF2-40B4-BE49-F238E27FC236}">
                <a16:creationId xmlns:a16="http://schemas.microsoft.com/office/drawing/2014/main" id="{89C54729-2C98-4A73-B5EB-4446016F3463}"/>
              </a:ext>
            </a:extLst>
          </p:cNvPr>
          <p:cNvPicPr>
            <a:picLocks noChangeAspect="1"/>
          </p:cNvPicPr>
          <p:nvPr userDrawn="1"/>
        </p:nvPicPr>
        <p:blipFill>
          <a:blip r:embed="rId2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43950" y="6184206"/>
            <a:ext cx="2940051" cy="64170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0525" y="97245"/>
            <a:ext cx="10515600" cy="68022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355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27" r:id="rId1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>
            <a:extLst>
              <a:ext uri="{FF2B5EF4-FFF2-40B4-BE49-F238E27FC236}">
                <a16:creationId xmlns:a16="http://schemas.microsoft.com/office/drawing/2014/main" id="{BCCC815A-F2C9-434C-A69F-6B52C370B91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2"/>
            </p:custDataLst>
            <p:extLst>
              <p:ext uri="{D42A27DB-BD31-4B8C-83A1-F6EECF244321}">
                <p14:modId xmlns:p14="http://schemas.microsoft.com/office/powerpoint/2010/main" val="172905802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4" imgW="395" imgH="396" progId="TCLayout.ActiveDocument.1">
                  <p:embed/>
                </p:oleObj>
              </mc:Choice>
              <mc:Fallback>
                <p:oleObj name="think-cell Slide" r:id="rId14" imgW="395" imgH="396" progId="TCLayout.ActiveDocument.1">
                  <p:embed/>
                  <p:pic>
                    <p:nvPicPr>
                      <p:cNvPr id="13" name="Object 12" hidden="1">
                        <a:extLst>
                          <a:ext uri="{FF2B5EF4-FFF2-40B4-BE49-F238E27FC236}">
                            <a16:creationId xmlns:a16="http://schemas.microsoft.com/office/drawing/2014/main" id="{BCCC815A-F2C9-434C-A69F-6B52C370B91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 hidden="1">
            <a:extLst>
              <a:ext uri="{FF2B5EF4-FFF2-40B4-BE49-F238E27FC236}">
                <a16:creationId xmlns:a16="http://schemas.microsoft.com/office/drawing/2014/main" id="{7E99BCBC-83A5-40D0-8DE3-4DB102CDECA1}"/>
              </a:ext>
            </a:extLst>
          </p:cNvPr>
          <p:cNvSpPr/>
          <p:nvPr userDrawn="1">
            <p:custDataLst>
              <p:tags r:id="rId1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4400" b="0" i="0" baseline="0"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475" y="136162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A9334-4E67-F94F-A05E-0CE8B74A05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 descr="&quot;&quot;">
            <a:extLst>
              <a:ext uri="{FF2B5EF4-FFF2-40B4-BE49-F238E27FC236}">
                <a16:creationId xmlns:a16="http://schemas.microsoft.com/office/drawing/2014/main" id="{9A344643-0805-4A78-8519-399E280674A5}"/>
              </a:ext>
            </a:extLst>
          </p:cNvPr>
          <p:cNvSpPr/>
          <p:nvPr userDrawn="1"/>
        </p:nvSpPr>
        <p:spPr>
          <a:xfrm>
            <a:off x="0" y="0"/>
            <a:ext cx="12192000" cy="872671"/>
          </a:xfrm>
          <a:prstGeom prst="rect">
            <a:avLst/>
          </a:prstGeom>
          <a:solidFill>
            <a:srgbClr val="002F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51C4A79-7B67-4263-9C21-0F0F093D2ECB}"/>
              </a:ext>
            </a:extLst>
          </p:cNvPr>
          <p:cNvSpPr/>
          <p:nvPr userDrawn="1"/>
        </p:nvSpPr>
        <p:spPr>
          <a:xfrm>
            <a:off x="0" y="6140681"/>
            <a:ext cx="12192000" cy="731839"/>
          </a:xfrm>
          <a:prstGeom prst="rect">
            <a:avLst/>
          </a:prstGeom>
          <a:solidFill>
            <a:srgbClr val="002F5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sz="1800">
              <a:solidFill>
                <a:prstClr val="white"/>
              </a:solidFill>
            </a:endParaRPr>
          </a:p>
        </p:txBody>
      </p:sp>
      <p:pic>
        <p:nvPicPr>
          <p:cNvPr id="9" name="Picture 2" descr="Choose VA logo">
            <a:extLst>
              <a:ext uri="{FF2B5EF4-FFF2-40B4-BE49-F238E27FC236}">
                <a16:creationId xmlns:a16="http://schemas.microsoft.com/office/drawing/2014/main" id="{ED68DA6A-5DF1-4139-9A45-26BF50A0D2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1" y="6191250"/>
            <a:ext cx="2368550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Seal and logo for the U.S. Department of Veterans Affairs">
            <a:extLst>
              <a:ext uri="{FF2B5EF4-FFF2-40B4-BE49-F238E27FC236}">
                <a16:creationId xmlns:a16="http://schemas.microsoft.com/office/drawing/2014/main" id="{89C54729-2C98-4A73-B5EB-4446016F3463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43950" y="6184206"/>
            <a:ext cx="2940051" cy="64170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0525" y="97245"/>
            <a:ext cx="10515600" cy="68022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80801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1BBEB-F6FE-46D6-0C19-2E390AF9FB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Suicide Prevention AMP</a:t>
            </a:r>
            <a:br>
              <a:rPr lang="en-US" dirty="0"/>
            </a:br>
            <a:r>
              <a:rPr lang="en-US" dirty="0"/>
              <a:t> Stand-up Discussion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9F5AF9-2B52-0D59-855A-16CB12B0C6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0A9334-4E67-F94F-A05E-0CE8B74A054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6BF06EC-6210-2F62-8C09-CDAB8E86BDDC}"/>
              </a:ext>
            </a:extLst>
          </p:cNvPr>
          <p:cNvSpPr txBox="1"/>
          <p:nvPr/>
        </p:nvSpPr>
        <p:spPr>
          <a:xfrm>
            <a:off x="1939212" y="4320074"/>
            <a:ext cx="831357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i="1" dirty="0"/>
              <a:t>April 25t</a:t>
            </a:r>
            <a:r>
              <a:rPr lang="en-US" i="1" baseline="30000" dirty="0"/>
              <a:t>h</a:t>
            </a:r>
            <a:r>
              <a:rPr lang="en-US" i="1" dirty="0"/>
              <a:t>, 2023</a:t>
            </a:r>
          </a:p>
        </p:txBody>
      </p:sp>
    </p:spTree>
    <p:extLst>
      <p:ext uri="{BB962C8B-B14F-4D97-AF65-F5344CB8AC3E}">
        <p14:creationId xmlns:p14="http://schemas.microsoft.com/office/powerpoint/2010/main" val="1236941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45092-2EA6-4E8B-8060-155351AEA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152" y="136525"/>
            <a:ext cx="10515600" cy="664889"/>
          </a:xfrm>
        </p:spPr>
        <p:txBody>
          <a:bodyPr>
            <a:normAutofit/>
          </a:bodyPr>
          <a:lstStyle/>
          <a:p>
            <a:r>
              <a:rPr lang="en-US" sz="2400" b="1">
                <a:solidFill>
                  <a:schemeClr val="bg1"/>
                </a:solidFill>
              </a:rPr>
              <a:t>Agenda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2279C9E-E08C-48EF-8A4D-91419AC03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0A9334-4E67-F94F-A05E-0CE8B74A054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2226B98-3691-4756-96ED-11B84D3DAE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5011438"/>
              </p:ext>
            </p:extLst>
          </p:nvPr>
        </p:nvGraphicFramePr>
        <p:xfrm>
          <a:off x="354076" y="1393068"/>
          <a:ext cx="11483847" cy="21558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3568">
                  <a:extLst>
                    <a:ext uri="{9D8B030D-6E8A-4147-A177-3AD203B41FA5}">
                      <a16:colId xmlns:a16="http://schemas.microsoft.com/office/drawing/2014/main" val="1126337307"/>
                    </a:ext>
                  </a:extLst>
                </a:gridCol>
                <a:gridCol w="7010279">
                  <a:extLst>
                    <a:ext uri="{9D8B030D-6E8A-4147-A177-3AD203B41FA5}">
                      <a16:colId xmlns:a16="http://schemas.microsoft.com/office/drawing/2014/main" val="3156425551"/>
                    </a:ext>
                  </a:extLst>
                </a:gridCol>
              </a:tblGrid>
              <a:tr h="509901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2F56"/>
                          </a:solidFill>
                          <a:latin typeface="+mj-lt"/>
                        </a:rPr>
                        <a:t>Topics</a:t>
                      </a:r>
                    </a:p>
                  </a:txBody>
                  <a:tcPr>
                    <a:lnB w="19050" cap="flat" cmpd="sng" algn="ctr">
                      <a:solidFill>
                        <a:srgbClr val="002F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 dirty="0">
                          <a:solidFill>
                            <a:srgbClr val="002F56"/>
                          </a:solidFill>
                          <a:latin typeface="+mj-lt"/>
                        </a:rPr>
                        <a:t>Objectives</a:t>
                      </a:r>
                    </a:p>
                  </a:txBody>
                  <a:tcPr>
                    <a:lnB w="19050" cap="flat" cmpd="sng" algn="ctr">
                      <a:solidFill>
                        <a:srgbClr val="002F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9797801"/>
                  </a:ext>
                </a:extLst>
              </a:tr>
              <a:tr h="523317">
                <a:tc>
                  <a:txBody>
                    <a:bodyPr/>
                    <a:lstStyle/>
                    <a:p>
                      <a:pPr marL="0" lvl="0" indent="0" algn="l">
                        <a:buNone/>
                      </a:pPr>
                      <a:r>
                        <a:rPr lang="en-US" sz="1600" b="1" dirty="0"/>
                        <a:t>Current Pilot Portfolios and Timeframe for Next AMP Stand-ups</a:t>
                      </a:r>
                    </a:p>
                  </a:txBody>
                  <a:tcPr anchor="ctr">
                    <a:lnT w="19050" cap="flat" cmpd="sng" algn="ctr">
                      <a:solidFill>
                        <a:srgbClr val="002F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F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buFont typeface="Wingdings"/>
                        <a:buChar char="q"/>
                      </a:pPr>
                      <a:r>
                        <a:rPr lang="en-US" sz="1600" dirty="0"/>
                        <a:t>Current Prototype Portfolios</a:t>
                      </a:r>
                      <a:endParaRPr lang="en-US" dirty="0"/>
                    </a:p>
                    <a:p>
                      <a:pPr marL="342900" lvl="0" indent="-342900" algn="l">
                        <a:buFont typeface="Wingdings"/>
                        <a:buChar char="q"/>
                      </a:pPr>
                      <a:r>
                        <a:rPr lang="en-US" sz="1600" dirty="0"/>
                        <a:t>AMP stand-up timeline in ISRM</a:t>
                      </a:r>
                    </a:p>
                  </a:txBody>
                  <a:tcPr anchor="ctr">
                    <a:lnT w="19050" cap="flat" cmpd="sng" algn="ctr">
                      <a:solidFill>
                        <a:srgbClr val="002F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F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2249380"/>
                  </a:ext>
                </a:extLst>
              </a:tr>
              <a:tr h="523317">
                <a:tc>
                  <a:txBody>
                    <a:bodyPr/>
                    <a:lstStyle/>
                    <a:p>
                      <a:pPr marL="0" lvl="0" indent="0" algn="l">
                        <a:buNone/>
                      </a:pPr>
                      <a:r>
                        <a:rPr lang="en-US" sz="1600" b="1" dirty="0"/>
                        <a:t>Steps to Stand Up a New Portfolio</a:t>
                      </a:r>
                    </a:p>
                  </a:txBody>
                  <a:tcPr anchor="ctr">
                    <a:lnT w="19050" cap="flat" cmpd="sng" algn="ctr">
                      <a:solidFill>
                        <a:srgbClr val="002F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F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buFont typeface="Wingdings"/>
                        <a:buChar char="q"/>
                      </a:pPr>
                      <a:r>
                        <a:rPr lang="en-US" sz="1600" dirty="0"/>
                        <a:t>Assessment</a:t>
                      </a:r>
                    </a:p>
                    <a:p>
                      <a:pPr marL="342900" lvl="0" indent="-342900" algn="l">
                        <a:buFont typeface="Wingdings"/>
                        <a:buChar char="q"/>
                      </a:pPr>
                      <a:r>
                        <a:rPr lang="en-US" sz="1600" dirty="0"/>
                        <a:t>Workplan</a:t>
                      </a:r>
                    </a:p>
                    <a:p>
                      <a:pPr marL="342900" lvl="0" indent="-342900" algn="l">
                        <a:buFont typeface="Wingdings"/>
                        <a:buChar char="q"/>
                      </a:pPr>
                      <a:r>
                        <a:rPr lang="en-US" sz="1600" dirty="0"/>
                        <a:t>Document and Processes Production</a:t>
                      </a:r>
                    </a:p>
                    <a:p>
                      <a:pPr marL="342900" lvl="0" indent="-342900" algn="l">
                        <a:buFont typeface="Wingdings"/>
                        <a:buChar char="q"/>
                      </a:pPr>
                      <a:endParaRPr lang="en-US" sz="1600" dirty="0"/>
                    </a:p>
                  </a:txBody>
                  <a:tcPr anchor="ctr">
                    <a:lnT w="19050" cap="flat" cmpd="sng" algn="ctr">
                      <a:solidFill>
                        <a:srgbClr val="002F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F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3721574"/>
                  </a:ext>
                </a:extLst>
              </a:tr>
            </a:tbl>
          </a:graphicData>
        </a:graphic>
      </p:graphicFrame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3D5BE28-AB21-42B3-633C-39308980D337}"/>
              </a:ext>
            </a:extLst>
          </p:cNvPr>
          <p:cNvSpPr/>
          <p:nvPr/>
        </p:nvSpPr>
        <p:spPr>
          <a:xfrm>
            <a:off x="1789471" y="4387021"/>
            <a:ext cx="8583561" cy="1297858"/>
          </a:xfrm>
          <a:prstGeom prst="roundRect">
            <a:avLst/>
          </a:prstGeom>
          <a:solidFill>
            <a:srgbClr val="002F5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Meeting Objective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sng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align on </a:t>
            </a:r>
            <a:r>
              <a:rPr lang="en-US" dirty="0">
                <a:solidFill>
                  <a:prstClr val="white"/>
                </a:solidFill>
                <a:latin typeface="Calibri" panose="020F0502020204030204"/>
              </a:rPr>
              <a:t>timeframe and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tasks for standing up a new portfolio</a:t>
            </a:r>
          </a:p>
        </p:txBody>
      </p:sp>
    </p:spTree>
    <p:extLst>
      <p:ext uri="{BB962C8B-B14F-4D97-AF65-F5344CB8AC3E}">
        <p14:creationId xmlns:p14="http://schemas.microsoft.com/office/powerpoint/2010/main" val="4258537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B14ED-6A7B-3D7E-8819-FCA6C8415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525" y="128164"/>
            <a:ext cx="10515600" cy="618385"/>
          </a:xfrm>
        </p:spPr>
        <p:txBody>
          <a:bodyPr/>
          <a:lstStyle/>
          <a:p>
            <a:r>
              <a:rPr lang="en-US" sz="2400" dirty="0"/>
              <a:t>ISRM Pilot Portfolios</a:t>
            </a:r>
            <a:endParaRPr lang="en-US" sz="2400" baseline="30000" dirty="0">
              <a:cs typeface="Calibri Light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18D8571-13BC-53B2-2598-22AC011A8F52}"/>
              </a:ext>
            </a:extLst>
          </p:cNvPr>
          <p:cNvSpPr txBox="1"/>
          <p:nvPr/>
        </p:nvSpPr>
        <p:spPr>
          <a:xfrm>
            <a:off x="0" y="2585687"/>
            <a:ext cx="1906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Leadership Model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1C89440-5460-2CED-8635-D201CEB01E5E}"/>
              </a:ext>
            </a:extLst>
          </p:cNvPr>
          <p:cNvSpPr txBox="1"/>
          <p:nvPr/>
        </p:nvSpPr>
        <p:spPr>
          <a:xfrm>
            <a:off x="135931" y="3354548"/>
            <a:ext cx="1634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Funding Model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A1CCEEE-48C7-55AE-57F2-39F8EFA1C527}"/>
              </a:ext>
            </a:extLst>
          </p:cNvPr>
          <p:cNvSpPr txBox="1"/>
          <p:nvPr/>
        </p:nvSpPr>
        <p:spPr>
          <a:xfrm>
            <a:off x="135931" y="4146976"/>
            <a:ext cx="1634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Review Process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DE920A14-FAB3-8BD6-F5B1-B493D24E5FE3}"/>
              </a:ext>
            </a:extLst>
          </p:cNvPr>
          <p:cNvSpPr/>
          <p:nvPr/>
        </p:nvSpPr>
        <p:spPr>
          <a:xfrm>
            <a:off x="2092133" y="1534370"/>
            <a:ext cx="2051114" cy="4326879"/>
          </a:xfrm>
          <a:prstGeom prst="roundRect">
            <a:avLst/>
          </a:prstGeom>
          <a:solidFill>
            <a:srgbClr val="002F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2F5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Clinical Science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2F5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 &amp; D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2F5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0B32609A-8067-DC89-E5DE-C6ADEC822856}"/>
              </a:ext>
            </a:extLst>
          </p:cNvPr>
          <p:cNvSpPr/>
          <p:nvPr/>
        </p:nvSpPr>
        <p:spPr>
          <a:xfrm>
            <a:off x="2242587" y="1616327"/>
            <a:ext cx="2051114" cy="4326879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Health Systems Broad Portfolio</a:t>
            </a: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D9BB49C4-95AF-D0B9-3722-CA267676BF3E}"/>
              </a:ext>
            </a:extLst>
          </p:cNvPr>
          <p:cNvCxnSpPr>
            <a:cxnSpLocks/>
          </p:cNvCxnSpPr>
          <p:nvPr/>
        </p:nvCxnSpPr>
        <p:spPr>
          <a:xfrm>
            <a:off x="2242587" y="4106778"/>
            <a:ext cx="2051114" cy="0"/>
          </a:xfrm>
          <a:prstGeom prst="line">
            <a:avLst/>
          </a:prstGeom>
          <a:ln w="19050">
            <a:solidFill>
              <a:srgbClr val="002F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D2D4B5F-2466-0490-92D5-D2BB8E920086}"/>
              </a:ext>
            </a:extLst>
          </p:cNvPr>
          <p:cNvCxnSpPr>
            <a:cxnSpLocks/>
          </p:cNvCxnSpPr>
          <p:nvPr/>
        </p:nvCxnSpPr>
        <p:spPr>
          <a:xfrm>
            <a:off x="2242587" y="3225471"/>
            <a:ext cx="2051114" cy="0"/>
          </a:xfrm>
          <a:prstGeom prst="line">
            <a:avLst/>
          </a:prstGeom>
          <a:ln w="19050">
            <a:solidFill>
              <a:srgbClr val="002F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8456712-16DD-12BC-A682-57B9FD5118CE}"/>
              </a:ext>
            </a:extLst>
          </p:cNvPr>
          <p:cNvSpPr txBox="1"/>
          <p:nvPr/>
        </p:nvSpPr>
        <p:spPr>
          <a:xfrm>
            <a:off x="227235" y="5145970"/>
            <a:ext cx="1451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Launch Date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CBCC9A7-5998-557B-59E6-7F460095B1FA}"/>
              </a:ext>
            </a:extLst>
          </p:cNvPr>
          <p:cNvCxnSpPr>
            <a:cxnSpLocks/>
          </p:cNvCxnSpPr>
          <p:nvPr/>
        </p:nvCxnSpPr>
        <p:spPr>
          <a:xfrm>
            <a:off x="2242587" y="5007981"/>
            <a:ext cx="2051114" cy="0"/>
          </a:xfrm>
          <a:prstGeom prst="line">
            <a:avLst/>
          </a:prstGeom>
          <a:ln w="19050">
            <a:solidFill>
              <a:srgbClr val="002F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BA73A2F-B577-4976-E0DE-9305292FD302}"/>
              </a:ext>
            </a:extLst>
          </p:cNvPr>
          <p:cNvSpPr/>
          <p:nvPr/>
        </p:nvSpPr>
        <p:spPr>
          <a:xfrm>
            <a:off x="4559687" y="1555487"/>
            <a:ext cx="2051114" cy="4326879"/>
          </a:xfrm>
          <a:prstGeom prst="roundRect">
            <a:avLst/>
          </a:prstGeom>
          <a:solidFill>
            <a:srgbClr val="002F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2F5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Clinical Science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2F5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 &amp; D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2F5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18484913-6180-ACEF-1BE1-1D8DF00A8D7D}"/>
              </a:ext>
            </a:extLst>
          </p:cNvPr>
          <p:cNvSpPr/>
          <p:nvPr/>
        </p:nvSpPr>
        <p:spPr>
          <a:xfrm>
            <a:off x="4710141" y="1637444"/>
            <a:ext cx="2051114" cy="4326879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u="sng" dirty="0">
                <a:solidFill>
                  <a:schemeClr val="tx1"/>
                </a:solidFill>
                <a:latin typeface="Calibri" panose="020F0502020204030204"/>
              </a:rPr>
              <a:t>Behavioral/Mental</a:t>
            </a:r>
            <a:r>
              <a:rPr kumimoji="0" lang="en-US" sz="16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Health Broad Portfolio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19E8EF1-F016-E0DF-0F5F-C90E69CC3A17}"/>
              </a:ext>
            </a:extLst>
          </p:cNvPr>
          <p:cNvCxnSpPr>
            <a:cxnSpLocks/>
          </p:cNvCxnSpPr>
          <p:nvPr/>
        </p:nvCxnSpPr>
        <p:spPr>
          <a:xfrm>
            <a:off x="4710141" y="5007981"/>
            <a:ext cx="2051114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FC3C1FC-4830-E353-3B9D-0CED6EBED956}"/>
              </a:ext>
            </a:extLst>
          </p:cNvPr>
          <p:cNvCxnSpPr>
            <a:cxnSpLocks/>
          </p:cNvCxnSpPr>
          <p:nvPr/>
        </p:nvCxnSpPr>
        <p:spPr>
          <a:xfrm>
            <a:off x="4710141" y="4089494"/>
            <a:ext cx="2051114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4E0B297-8F75-0767-3496-FA2A618B295D}"/>
              </a:ext>
            </a:extLst>
          </p:cNvPr>
          <p:cNvCxnSpPr>
            <a:cxnSpLocks/>
          </p:cNvCxnSpPr>
          <p:nvPr/>
        </p:nvCxnSpPr>
        <p:spPr>
          <a:xfrm>
            <a:off x="4710141" y="3225471"/>
            <a:ext cx="2051114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DDDF235C-8C76-C27F-6032-0072D173ADDD}"/>
              </a:ext>
            </a:extLst>
          </p:cNvPr>
          <p:cNvSpPr txBox="1"/>
          <p:nvPr/>
        </p:nvSpPr>
        <p:spPr>
          <a:xfrm>
            <a:off x="2367779" y="2561725"/>
            <a:ext cx="1775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Director-led Model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187CFC0-5546-36B5-43FD-D1075A0E096B}"/>
              </a:ext>
            </a:extLst>
          </p:cNvPr>
          <p:cNvSpPr txBox="1"/>
          <p:nvPr/>
        </p:nvSpPr>
        <p:spPr>
          <a:xfrm>
            <a:off x="2367779" y="3426849"/>
            <a:ext cx="17754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Defined Budget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8EBB4F0-3D8F-27C6-568E-6CA265385C40}"/>
              </a:ext>
            </a:extLst>
          </p:cNvPr>
          <p:cNvSpPr txBox="1"/>
          <p:nvPr/>
        </p:nvSpPr>
        <p:spPr>
          <a:xfrm>
            <a:off x="2367779" y="4122575"/>
            <a:ext cx="1775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Standard Merit Review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EE1A0DE-68A2-89F9-4602-F7E13AA2EB0A}"/>
              </a:ext>
            </a:extLst>
          </p:cNvPr>
          <p:cNvSpPr txBox="1"/>
          <p:nvPr/>
        </p:nvSpPr>
        <p:spPr>
          <a:xfrm>
            <a:off x="2367779" y="5106619"/>
            <a:ext cx="17754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1/31/2023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E2B1350-F43D-D8BA-E69C-C6164A6CC2D8}"/>
              </a:ext>
            </a:extLst>
          </p:cNvPr>
          <p:cNvSpPr txBox="1"/>
          <p:nvPr/>
        </p:nvSpPr>
        <p:spPr>
          <a:xfrm>
            <a:off x="4847964" y="2568878"/>
            <a:ext cx="1775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Single Senior PM Model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3B0AF71-D767-82A9-D34B-C5BC0F366791}"/>
              </a:ext>
            </a:extLst>
          </p:cNvPr>
          <p:cNvSpPr txBox="1"/>
          <p:nvPr/>
        </p:nvSpPr>
        <p:spPr>
          <a:xfrm>
            <a:off x="4773129" y="3353199"/>
            <a:ext cx="1775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Competitive Budget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08A1217-A1E7-EDDD-FECD-427CB45FA5A8}"/>
              </a:ext>
            </a:extLst>
          </p:cNvPr>
          <p:cNvSpPr txBox="1"/>
          <p:nvPr/>
        </p:nvSpPr>
        <p:spPr>
          <a:xfrm>
            <a:off x="4847964" y="4133239"/>
            <a:ext cx="17754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Accelerated + Standard Merit Review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F283A92-BA31-4BD1-F660-4A8F645AAC62}"/>
              </a:ext>
            </a:extLst>
          </p:cNvPr>
          <p:cNvSpPr txBox="1"/>
          <p:nvPr/>
        </p:nvSpPr>
        <p:spPr>
          <a:xfrm>
            <a:off x="4835333" y="5106619"/>
            <a:ext cx="17754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6/1/2023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58BA3CC3-E606-96C3-F8C4-2D7FC7F59537}"/>
              </a:ext>
            </a:extLst>
          </p:cNvPr>
          <p:cNvSpPr txBox="1"/>
          <p:nvPr/>
        </p:nvSpPr>
        <p:spPr>
          <a:xfrm>
            <a:off x="1302825" y="893677"/>
            <a:ext cx="999475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ISRM’s 4 Pilot Portfolios will test</a:t>
            </a:r>
            <a:r>
              <a:rPr lang="en-US" b="1">
                <a:solidFill>
                  <a:srgbClr val="002060"/>
                </a:solidFill>
                <a:latin typeface="Calibri" panose="020F0502020204030204"/>
                <a:ea typeface="+mn-lt"/>
                <a:cs typeface="Calibri" panose="020F0502020204030204"/>
              </a:rPr>
              <a:t> </a:t>
            </a: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out different leadership, funding, and review models 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lt"/>
              <a:cs typeface="Calibri" panose="020F0502020204030204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ED36B3FE-FEBD-9DC7-391D-49A8110F03E0}"/>
              </a:ext>
            </a:extLst>
          </p:cNvPr>
          <p:cNvSpPr/>
          <p:nvPr/>
        </p:nvSpPr>
        <p:spPr>
          <a:xfrm>
            <a:off x="9479614" y="1555487"/>
            <a:ext cx="2051114" cy="4326879"/>
          </a:xfrm>
          <a:prstGeom prst="roundRect">
            <a:avLst/>
          </a:prstGeom>
          <a:solidFill>
            <a:srgbClr val="002F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2F5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Clinical Science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2F5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 &amp; D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2F5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</a:t>
            </a: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C7633E8A-72F1-D65E-56A6-0A3543ED7CF3}"/>
              </a:ext>
            </a:extLst>
          </p:cNvPr>
          <p:cNvSpPr/>
          <p:nvPr/>
        </p:nvSpPr>
        <p:spPr>
          <a:xfrm>
            <a:off x="9630068" y="1637444"/>
            <a:ext cx="2051114" cy="4326879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Pain / Opioid Use AMP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7E3D3058-703C-79C6-E90C-5C69EF68A267}"/>
              </a:ext>
            </a:extLst>
          </p:cNvPr>
          <p:cNvSpPr/>
          <p:nvPr/>
        </p:nvSpPr>
        <p:spPr>
          <a:xfrm>
            <a:off x="7012060" y="1555487"/>
            <a:ext cx="2051114" cy="4326879"/>
          </a:xfrm>
          <a:prstGeom prst="roundRect">
            <a:avLst/>
          </a:prstGeom>
          <a:solidFill>
            <a:srgbClr val="002F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2F5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Clinical Science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2F5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 &amp; D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2F5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</a:t>
            </a: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EA7A317B-64BB-CE13-7AC4-4D096BEEFA89}"/>
              </a:ext>
            </a:extLst>
          </p:cNvPr>
          <p:cNvSpPr/>
          <p:nvPr/>
        </p:nvSpPr>
        <p:spPr>
          <a:xfrm>
            <a:off x="7162514" y="1637444"/>
            <a:ext cx="2051114" cy="4326879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Precision Oncology AMP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BF03A815-CDCA-C673-9B33-036A6CB4D58B}"/>
              </a:ext>
            </a:extLst>
          </p:cNvPr>
          <p:cNvCxnSpPr>
            <a:cxnSpLocks/>
          </p:cNvCxnSpPr>
          <p:nvPr/>
        </p:nvCxnSpPr>
        <p:spPr>
          <a:xfrm>
            <a:off x="7162514" y="4189581"/>
            <a:ext cx="2051114" cy="0"/>
          </a:xfrm>
          <a:prstGeom prst="line">
            <a:avLst/>
          </a:prstGeom>
          <a:ln w="19050">
            <a:solidFill>
              <a:srgbClr val="002F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5E8C356F-201C-AC38-DE82-9A1351940347}"/>
              </a:ext>
            </a:extLst>
          </p:cNvPr>
          <p:cNvCxnSpPr>
            <a:cxnSpLocks/>
          </p:cNvCxnSpPr>
          <p:nvPr/>
        </p:nvCxnSpPr>
        <p:spPr>
          <a:xfrm>
            <a:off x="9630068" y="5089937"/>
            <a:ext cx="2051114" cy="0"/>
          </a:xfrm>
          <a:prstGeom prst="line">
            <a:avLst/>
          </a:prstGeom>
          <a:ln w="19050">
            <a:solidFill>
              <a:srgbClr val="002F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0505F24C-58D9-A00E-E269-6CAB98E510AF}"/>
              </a:ext>
            </a:extLst>
          </p:cNvPr>
          <p:cNvCxnSpPr>
            <a:cxnSpLocks/>
          </p:cNvCxnSpPr>
          <p:nvPr/>
        </p:nvCxnSpPr>
        <p:spPr>
          <a:xfrm>
            <a:off x="9630068" y="4189581"/>
            <a:ext cx="2051114" cy="0"/>
          </a:xfrm>
          <a:prstGeom prst="line">
            <a:avLst/>
          </a:prstGeom>
          <a:ln w="19050">
            <a:solidFill>
              <a:srgbClr val="002F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A360A0FC-CB0F-55B3-FDE0-93B96C197D32}"/>
              </a:ext>
            </a:extLst>
          </p:cNvPr>
          <p:cNvCxnSpPr>
            <a:cxnSpLocks/>
          </p:cNvCxnSpPr>
          <p:nvPr/>
        </p:nvCxnSpPr>
        <p:spPr>
          <a:xfrm>
            <a:off x="9630068" y="3307427"/>
            <a:ext cx="2051114" cy="0"/>
          </a:xfrm>
          <a:prstGeom prst="line">
            <a:avLst/>
          </a:prstGeom>
          <a:ln w="19050">
            <a:solidFill>
              <a:srgbClr val="002F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27381957-996C-BBD0-71F7-127C4CC3B06E}"/>
              </a:ext>
            </a:extLst>
          </p:cNvPr>
          <p:cNvCxnSpPr>
            <a:cxnSpLocks/>
          </p:cNvCxnSpPr>
          <p:nvPr/>
        </p:nvCxnSpPr>
        <p:spPr>
          <a:xfrm>
            <a:off x="7162514" y="5089937"/>
            <a:ext cx="2051114" cy="0"/>
          </a:xfrm>
          <a:prstGeom prst="line">
            <a:avLst/>
          </a:prstGeom>
          <a:ln w="19050">
            <a:solidFill>
              <a:srgbClr val="002F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3693A343-D55C-4E01-B773-9A336EE18635}"/>
              </a:ext>
            </a:extLst>
          </p:cNvPr>
          <p:cNvCxnSpPr>
            <a:cxnSpLocks/>
          </p:cNvCxnSpPr>
          <p:nvPr/>
        </p:nvCxnSpPr>
        <p:spPr>
          <a:xfrm>
            <a:off x="7162514" y="3307427"/>
            <a:ext cx="2051114" cy="0"/>
          </a:xfrm>
          <a:prstGeom prst="line">
            <a:avLst/>
          </a:prstGeom>
          <a:ln w="19050">
            <a:solidFill>
              <a:srgbClr val="002F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F8611DF6-AACF-4278-02A6-6A96E3D67608}"/>
              </a:ext>
            </a:extLst>
          </p:cNvPr>
          <p:cNvSpPr txBox="1"/>
          <p:nvPr/>
        </p:nvSpPr>
        <p:spPr>
          <a:xfrm>
            <a:off x="7300337" y="2628292"/>
            <a:ext cx="1775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Single Senior PM Model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35EAF4D-6FA4-C7EE-2DCD-AC9020B53CC8}"/>
              </a:ext>
            </a:extLst>
          </p:cNvPr>
          <p:cNvSpPr txBox="1"/>
          <p:nvPr/>
        </p:nvSpPr>
        <p:spPr>
          <a:xfrm>
            <a:off x="7287706" y="4189581"/>
            <a:ext cx="17754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Accelerated + Standard Merit Review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803730A4-4DA6-66E0-7F5A-6A8AEB995C0B}"/>
              </a:ext>
            </a:extLst>
          </p:cNvPr>
          <p:cNvSpPr txBox="1"/>
          <p:nvPr/>
        </p:nvSpPr>
        <p:spPr>
          <a:xfrm>
            <a:off x="7287706" y="5188576"/>
            <a:ext cx="17754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11/1/2022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8BD3BA9-7F53-DD80-62AD-94C40E04567A}"/>
              </a:ext>
            </a:extLst>
          </p:cNvPr>
          <p:cNvSpPr txBox="1"/>
          <p:nvPr/>
        </p:nvSpPr>
        <p:spPr>
          <a:xfrm>
            <a:off x="9755260" y="2628083"/>
            <a:ext cx="1775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Rotational Model of 4 Scientific PMs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F90CB41-3CEE-E014-2588-4DE3E32DB3AD}"/>
              </a:ext>
            </a:extLst>
          </p:cNvPr>
          <p:cNvSpPr txBox="1"/>
          <p:nvPr/>
        </p:nvSpPr>
        <p:spPr>
          <a:xfrm>
            <a:off x="9755260" y="3412542"/>
            <a:ext cx="1775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Competitive Budget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B8994D2-CB3A-4D91-B7BA-52597D536C90}"/>
              </a:ext>
            </a:extLst>
          </p:cNvPr>
          <p:cNvSpPr txBox="1"/>
          <p:nvPr/>
        </p:nvSpPr>
        <p:spPr>
          <a:xfrm>
            <a:off x="9767891" y="4203497"/>
            <a:ext cx="1775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Standard Merit Review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F683DA6C-B344-01F1-2CF2-9196DC1AB998}"/>
              </a:ext>
            </a:extLst>
          </p:cNvPr>
          <p:cNvSpPr txBox="1"/>
          <p:nvPr/>
        </p:nvSpPr>
        <p:spPr>
          <a:xfrm>
            <a:off x="9786169" y="5190106"/>
            <a:ext cx="17754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1/31/2023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88DDC048-D5D4-C98B-4663-A4EC2A3738BE}"/>
              </a:ext>
            </a:extLst>
          </p:cNvPr>
          <p:cNvSpPr txBox="1"/>
          <p:nvPr/>
        </p:nvSpPr>
        <p:spPr>
          <a:xfrm>
            <a:off x="7300337" y="3549553"/>
            <a:ext cx="17754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Defined Budget</a:t>
            </a:r>
          </a:p>
        </p:txBody>
      </p:sp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0801E9A8-C25C-42AD-B6A6-FE30B0D9B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0A9334-4E67-F94F-A05E-0CE8B74A054E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3551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B14ED-6A7B-3D7E-8819-FCA6C8415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525" y="128164"/>
            <a:ext cx="10515600" cy="618385"/>
          </a:xfrm>
        </p:spPr>
        <p:txBody>
          <a:bodyPr/>
          <a:lstStyle/>
          <a:p>
            <a:r>
              <a:rPr lang="en-US" sz="2400" dirty="0"/>
              <a:t>ISRM Pilot Portfolio Data and Expected New AMP Stand-ups</a:t>
            </a:r>
            <a:endParaRPr lang="en-US" sz="2400" baseline="30000" dirty="0">
              <a:cs typeface="Calibri Light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18D8571-13BC-53B2-2598-22AC011A8F52}"/>
              </a:ext>
            </a:extLst>
          </p:cNvPr>
          <p:cNvSpPr txBox="1"/>
          <p:nvPr/>
        </p:nvSpPr>
        <p:spPr>
          <a:xfrm>
            <a:off x="0" y="2585687"/>
            <a:ext cx="1906006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rgbClr val="002060"/>
                </a:solidFill>
                <a:latin typeface="Calibri" panose="020F0502020204030204"/>
                <a:cs typeface="Calibri"/>
              </a:rPr>
              <a:t>Data Expected</a:t>
            </a:r>
            <a:endParaRPr lang="en-US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DE920A14-FAB3-8BD6-F5B1-B493D24E5FE3}"/>
              </a:ext>
            </a:extLst>
          </p:cNvPr>
          <p:cNvSpPr/>
          <p:nvPr/>
        </p:nvSpPr>
        <p:spPr>
          <a:xfrm>
            <a:off x="2092133" y="1546660"/>
            <a:ext cx="2051114" cy="2262106"/>
          </a:xfrm>
          <a:prstGeom prst="roundRect">
            <a:avLst/>
          </a:prstGeom>
          <a:solidFill>
            <a:srgbClr val="002F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2F5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Clinical Science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2F5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 &amp; D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2F5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0B32609A-8067-DC89-E5DE-C6ADEC822856}"/>
              </a:ext>
            </a:extLst>
          </p:cNvPr>
          <p:cNvSpPr/>
          <p:nvPr/>
        </p:nvSpPr>
        <p:spPr>
          <a:xfrm>
            <a:off x="2242587" y="1628617"/>
            <a:ext cx="2051114" cy="2016299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Health Systems Broad Portfolio</a:t>
            </a:r>
          </a:p>
          <a:p>
            <a:pPr algn="ctr">
              <a:defRPr/>
            </a:pPr>
            <a:endParaRPr lang="en-US" sz="1600" b="1" dirty="0">
              <a:solidFill>
                <a:schemeClr val="tx1"/>
              </a:solidFill>
              <a:latin typeface="Calibri" panose="020F0502020204030204"/>
              <a:cs typeface="Calibri"/>
            </a:endParaRPr>
          </a:p>
          <a:p>
            <a:pPr algn="ctr">
              <a:defRPr/>
            </a:pPr>
            <a:endParaRPr lang="en-US" sz="1600" b="1" dirty="0">
              <a:solidFill>
                <a:schemeClr val="tx1"/>
              </a:solidFill>
              <a:latin typeface="Calibri" panose="020F0502020204030204"/>
              <a:cs typeface="Calibri"/>
            </a:endParaRPr>
          </a:p>
          <a:p>
            <a:pPr algn="ctr">
              <a:defRPr/>
            </a:pPr>
            <a:r>
              <a:rPr lang="en-US" sz="1600" b="1" dirty="0">
                <a:solidFill>
                  <a:schemeClr val="tx1"/>
                </a:solidFill>
                <a:latin typeface="Calibri" panose="020F0502020204030204"/>
                <a:cs typeface="Calibri"/>
              </a:rPr>
              <a:t>Oct 1, 2023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D2D4B5F-2466-0490-92D5-D2BB8E920086}"/>
              </a:ext>
            </a:extLst>
          </p:cNvPr>
          <p:cNvCxnSpPr>
            <a:cxnSpLocks/>
          </p:cNvCxnSpPr>
          <p:nvPr/>
        </p:nvCxnSpPr>
        <p:spPr>
          <a:xfrm>
            <a:off x="2242587" y="3225471"/>
            <a:ext cx="2051114" cy="0"/>
          </a:xfrm>
          <a:prstGeom prst="line">
            <a:avLst/>
          </a:prstGeom>
          <a:ln w="19050">
            <a:solidFill>
              <a:srgbClr val="002F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BA73A2F-B577-4976-E0DE-9305292FD302}"/>
              </a:ext>
            </a:extLst>
          </p:cNvPr>
          <p:cNvSpPr/>
          <p:nvPr/>
        </p:nvSpPr>
        <p:spPr>
          <a:xfrm>
            <a:off x="4559687" y="1543197"/>
            <a:ext cx="2051114" cy="2262105"/>
          </a:xfrm>
          <a:prstGeom prst="roundRect">
            <a:avLst/>
          </a:prstGeom>
          <a:solidFill>
            <a:srgbClr val="002F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2F5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Clinical Science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2F5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 &amp; D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2F5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18484913-6180-ACEF-1BE1-1D8DF00A8D7D}"/>
              </a:ext>
            </a:extLst>
          </p:cNvPr>
          <p:cNvSpPr/>
          <p:nvPr/>
        </p:nvSpPr>
        <p:spPr>
          <a:xfrm>
            <a:off x="4710141" y="1625154"/>
            <a:ext cx="2051114" cy="2016299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>
              <a:defRPr/>
            </a:pPr>
            <a:r>
              <a:rPr lang="en-US" sz="1600" b="1" u="sng" dirty="0">
                <a:solidFill>
                  <a:schemeClr val="tx1"/>
                </a:solidFill>
                <a:latin typeface="Calibri" panose="020F0502020204030204"/>
              </a:rPr>
              <a:t>Behavioral/Mental </a:t>
            </a:r>
            <a:r>
              <a:rPr kumimoji="0" lang="en-US" sz="16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Health Broad Portfolio</a:t>
            </a:r>
          </a:p>
          <a:p>
            <a:pPr algn="ctr">
              <a:defRPr/>
            </a:pPr>
            <a:endParaRPr lang="en-US" sz="1600" b="1" u="sng" dirty="0">
              <a:solidFill>
                <a:schemeClr val="tx1"/>
              </a:solidFill>
              <a:latin typeface="Calibri" panose="020F0502020204030204"/>
              <a:cs typeface="Calibri"/>
            </a:endParaRPr>
          </a:p>
          <a:p>
            <a:pPr algn="ctr">
              <a:defRPr/>
            </a:pPr>
            <a:r>
              <a:rPr lang="en-US" sz="1600" b="1" dirty="0">
                <a:solidFill>
                  <a:schemeClr val="tx1"/>
                </a:solidFill>
                <a:latin typeface="Calibri" panose="020F0502020204030204"/>
                <a:cs typeface="Calibri"/>
              </a:rPr>
              <a:t>April 1, 2024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4E0B297-8F75-0767-3496-FA2A618B295D}"/>
              </a:ext>
            </a:extLst>
          </p:cNvPr>
          <p:cNvCxnSpPr>
            <a:cxnSpLocks/>
          </p:cNvCxnSpPr>
          <p:nvPr/>
        </p:nvCxnSpPr>
        <p:spPr>
          <a:xfrm>
            <a:off x="4710141" y="3225471"/>
            <a:ext cx="2051114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1">
            <a:extLst>
              <a:ext uri="{FF2B5EF4-FFF2-40B4-BE49-F238E27FC236}">
                <a16:creationId xmlns:a16="http://schemas.microsoft.com/office/drawing/2014/main" id="{58BA3CC3-E606-96C3-F8C4-2D7FC7F59537}"/>
              </a:ext>
            </a:extLst>
          </p:cNvPr>
          <p:cNvSpPr txBox="1"/>
          <p:nvPr/>
        </p:nvSpPr>
        <p:spPr>
          <a:xfrm>
            <a:off x="1302825" y="893677"/>
            <a:ext cx="9994753" cy="36933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ISRM’s 4 Pilot Portfolios will </a:t>
            </a:r>
            <a:r>
              <a:rPr lang="en-US" b="1" dirty="0">
                <a:solidFill>
                  <a:srgbClr val="002060"/>
                </a:solidFill>
                <a:latin typeface="Calibri" panose="020F0502020204030204"/>
                <a:ea typeface="+mn-lt"/>
                <a:cs typeface="Calibri" panose="020F0502020204030204"/>
              </a:rPr>
              <a:t>provide full data for analysis ~ April 2024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lt"/>
              <a:cs typeface="Calibri" panose="020F0502020204030204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ED36B3FE-FEBD-9DC7-391D-49A8110F03E0}"/>
              </a:ext>
            </a:extLst>
          </p:cNvPr>
          <p:cNvSpPr/>
          <p:nvPr/>
        </p:nvSpPr>
        <p:spPr>
          <a:xfrm>
            <a:off x="9455034" y="1543197"/>
            <a:ext cx="2075694" cy="2262105"/>
          </a:xfrm>
          <a:prstGeom prst="roundRect">
            <a:avLst/>
          </a:prstGeom>
          <a:solidFill>
            <a:srgbClr val="002F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2F5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Clinical Science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2F5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 &amp; D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2F5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</a:t>
            </a: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C7633E8A-72F1-D65E-56A6-0A3543ED7CF3}"/>
              </a:ext>
            </a:extLst>
          </p:cNvPr>
          <p:cNvSpPr/>
          <p:nvPr/>
        </p:nvSpPr>
        <p:spPr>
          <a:xfrm>
            <a:off x="9630068" y="1625154"/>
            <a:ext cx="2051114" cy="2016299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Pain / Opioid Use AMP</a:t>
            </a:r>
          </a:p>
          <a:p>
            <a:pPr algn="ctr">
              <a:defRPr/>
            </a:pPr>
            <a:endParaRPr lang="en-US" sz="1600" b="1" u="sng" dirty="0">
              <a:solidFill>
                <a:schemeClr val="tx1"/>
              </a:solidFill>
              <a:latin typeface="Calibri" panose="020F0502020204030204"/>
              <a:cs typeface="Calibri"/>
            </a:endParaRPr>
          </a:p>
          <a:p>
            <a:pPr algn="ctr">
              <a:defRPr/>
            </a:pPr>
            <a:endParaRPr lang="en-US" sz="1600" b="1" u="sng" dirty="0">
              <a:solidFill>
                <a:schemeClr val="tx1"/>
              </a:solidFill>
              <a:latin typeface="Calibri" panose="020F0502020204030204"/>
              <a:cs typeface="Calibri"/>
            </a:endParaRPr>
          </a:p>
          <a:p>
            <a:pPr algn="ctr">
              <a:defRPr/>
            </a:pPr>
            <a:r>
              <a:rPr lang="en-US" sz="1600" b="1" dirty="0">
                <a:solidFill>
                  <a:schemeClr val="tx1"/>
                </a:solidFill>
                <a:latin typeface="Calibri" panose="020F0502020204030204"/>
                <a:cs typeface="Calibri"/>
              </a:rPr>
              <a:t>April 1, 2024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7E3D3058-703C-79C6-E90C-5C69EF68A267}"/>
              </a:ext>
            </a:extLst>
          </p:cNvPr>
          <p:cNvSpPr/>
          <p:nvPr/>
        </p:nvSpPr>
        <p:spPr>
          <a:xfrm>
            <a:off x="7012060" y="1543197"/>
            <a:ext cx="2051114" cy="2262105"/>
          </a:xfrm>
          <a:prstGeom prst="roundRect">
            <a:avLst/>
          </a:prstGeom>
          <a:solidFill>
            <a:srgbClr val="002F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2F5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Clinical Science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2F5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 &amp; D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2F5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</a:t>
            </a: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EA7A317B-64BB-CE13-7AC4-4D096BEEFA89}"/>
              </a:ext>
            </a:extLst>
          </p:cNvPr>
          <p:cNvSpPr/>
          <p:nvPr/>
        </p:nvSpPr>
        <p:spPr>
          <a:xfrm>
            <a:off x="7162514" y="1625154"/>
            <a:ext cx="2051114" cy="2016299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Precision Oncology AMP</a:t>
            </a:r>
          </a:p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  <a:p>
            <a:pPr algn="ctr">
              <a:defRPr/>
            </a:pPr>
            <a:r>
              <a:rPr lang="en-US" sz="1600" b="1" dirty="0">
                <a:solidFill>
                  <a:schemeClr val="tx1"/>
                </a:solidFill>
                <a:latin typeface="Calibri" panose="020F0502020204030204"/>
                <a:cs typeface="Calibri"/>
              </a:rPr>
              <a:t>Sep 1, 2023</a:t>
            </a:r>
            <a:endParaRPr lang="en-US" sz="1600" b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  <a:p>
            <a:pPr algn="ctr">
              <a:defRPr/>
            </a:pPr>
            <a:endParaRPr lang="en-US" sz="1600" b="1">
              <a:solidFill>
                <a:schemeClr val="tx1"/>
              </a:solidFill>
              <a:latin typeface="Calibri" panose="020F0502020204030204"/>
              <a:cs typeface="Calibri" panose="020F0502020204030204"/>
            </a:endParaRPr>
          </a:p>
          <a:p>
            <a:pPr algn="ctr">
              <a:defRPr/>
            </a:pPr>
            <a:endParaRPr lang="en-US" sz="1600" b="1">
              <a:solidFill>
                <a:schemeClr val="tx1"/>
              </a:solidFill>
              <a:latin typeface="Calibri" panose="020F0502020204030204"/>
              <a:cs typeface="Calibri" panose="020F0502020204030204"/>
            </a:endParaRPr>
          </a:p>
          <a:p>
            <a:pPr algn="ctr">
              <a:defRPr/>
            </a:pPr>
            <a:endParaRPr lang="en-US" sz="1600" b="1">
              <a:solidFill>
                <a:schemeClr val="tx1"/>
              </a:solidFill>
              <a:latin typeface="Calibri" panose="020F0502020204030204"/>
              <a:cs typeface="Calibri" panose="020F0502020204030204"/>
            </a:endParaRP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A360A0FC-CB0F-55B3-FDE0-93B96C197D32}"/>
              </a:ext>
            </a:extLst>
          </p:cNvPr>
          <p:cNvCxnSpPr>
            <a:cxnSpLocks/>
          </p:cNvCxnSpPr>
          <p:nvPr/>
        </p:nvCxnSpPr>
        <p:spPr>
          <a:xfrm>
            <a:off x="9630068" y="3233685"/>
            <a:ext cx="2051114" cy="0"/>
          </a:xfrm>
          <a:prstGeom prst="line">
            <a:avLst/>
          </a:prstGeom>
          <a:ln w="19050">
            <a:solidFill>
              <a:srgbClr val="002F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3693A343-D55C-4E01-B773-9A336EE18635}"/>
              </a:ext>
            </a:extLst>
          </p:cNvPr>
          <p:cNvCxnSpPr>
            <a:cxnSpLocks/>
          </p:cNvCxnSpPr>
          <p:nvPr/>
        </p:nvCxnSpPr>
        <p:spPr>
          <a:xfrm>
            <a:off x="7162514" y="3233685"/>
            <a:ext cx="2051114" cy="0"/>
          </a:xfrm>
          <a:prstGeom prst="line">
            <a:avLst/>
          </a:prstGeom>
          <a:ln w="19050">
            <a:solidFill>
              <a:srgbClr val="002F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0801E9A8-C25C-42AD-B6A6-FE30B0D9B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0A9334-4E67-F94F-A05E-0CE8B74A054E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E548AFC-9E5C-89DD-C2E4-1ACEC3F6240B}"/>
              </a:ext>
            </a:extLst>
          </p:cNvPr>
          <p:cNvSpPr/>
          <p:nvPr/>
        </p:nvSpPr>
        <p:spPr>
          <a:xfrm>
            <a:off x="322427" y="5048935"/>
            <a:ext cx="11683846" cy="838273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2000" b="1" dirty="0">
                <a:solidFill>
                  <a:schemeClr val="tx1"/>
                </a:solidFill>
                <a:cs typeface="Calibri" panose="020F0502020204030204"/>
              </a:rPr>
              <a:t>Expected timeframe for new AMP stand-ups is 2024 – after testing pilot portfolios and analyzing data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400" i="0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2137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5B327AF-2294-0357-EE33-E2401B3E6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What does it mean to fully stand-up a new portfolio?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A51A880-26CC-F07D-F65C-B955CAFD9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5" y="1056821"/>
            <a:ext cx="1051560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 dirty="0">
                <a:cs typeface="Calibri"/>
              </a:rPr>
              <a:t>3 Basic Steps to Stand up a New Portfolio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 dirty="0"/>
              <a:t>Estimated Time: 7 Months</a:t>
            </a:r>
          </a:p>
          <a:p>
            <a:pPr marL="0" indent="0">
              <a:buNone/>
            </a:pPr>
            <a:r>
              <a:rPr lang="en-US" sz="1800" b="1" dirty="0">
                <a:cs typeface="Calibri" panose="020F0502020204030204"/>
              </a:rPr>
              <a:t>Month 1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>
                <a:cs typeface="Calibri" panose="020F0502020204030204"/>
              </a:rPr>
              <a:t>Assess rationale for new portfolio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>
                <a:cs typeface="Calibri" panose="020F0502020204030204"/>
              </a:rPr>
              <a:t>Develop workplan to include meetings and production of documents and processes</a:t>
            </a:r>
          </a:p>
          <a:p>
            <a:pPr marL="1257300" lvl="2" indent="-342900">
              <a:buFont typeface="+mj-lt"/>
              <a:buAutoNum type="alphaUcPeriod"/>
            </a:pPr>
            <a:r>
              <a:rPr lang="en-US" sz="1800" dirty="0">
                <a:cs typeface="Calibri" panose="020F0502020204030204"/>
              </a:rPr>
              <a:t>Meetings may include:</a:t>
            </a:r>
          </a:p>
          <a:p>
            <a:pPr marL="1714500" lvl="3" indent="-342900">
              <a:buFont typeface="+mj-lt"/>
              <a:buAutoNum type="arabicPeriod"/>
            </a:pPr>
            <a:r>
              <a:rPr lang="en-US" sz="1600" dirty="0">
                <a:cs typeface="Calibri" panose="020F0502020204030204"/>
              </a:rPr>
              <a:t>CRADO</a:t>
            </a:r>
          </a:p>
          <a:p>
            <a:pPr marL="1714500" lvl="3" indent="-342900">
              <a:buFont typeface="+mj-lt"/>
              <a:buAutoNum type="arabicPeriod"/>
            </a:pPr>
            <a:r>
              <a:rPr lang="en-US" sz="1600" dirty="0">
                <a:cs typeface="Calibri" panose="020F0502020204030204"/>
              </a:rPr>
              <a:t>ISRM Leadership (Cadence TBD)</a:t>
            </a:r>
          </a:p>
          <a:p>
            <a:pPr marL="1714500" lvl="3" indent="-342900">
              <a:buFont typeface="+mj-lt"/>
              <a:buAutoNum type="arabicPeriod"/>
            </a:pPr>
            <a:r>
              <a:rPr lang="en-US" sz="1600" dirty="0">
                <a:cs typeface="Calibri" panose="020F0502020204030204"/>
              </a:rPr>
              <a:t>HR (Cadence TBD)</a:t>
            </a:r>
          </a:p>
          <a:p>
            <a:pPr marL="1714500" lvl="3" indent="-342900">
              <a:buFont typeface="+mj-lt"/>
              <a:buAutoNum type="arabicPeriod"/>
            </a:pPr>
            <a:r>
              <a:rPr lang="en-US" sz="1600" dirty="0">
                <a:cs typeface="Calibri" panose="020F0502020204030204"/>
              </a:rPr>
              <a:t>Finance (Cadence TBD)</a:t>
            </a:r>
          </a:p>
          <a:p>
            <a:pPr marL="1714500" lvl="3" indent="-342900">
              <a:buFont typeface="+mj-lt"/>
              <a:buAutoNum type="arabicPeriod"/>
            </a:pPr>
            <a:r>
              <a:rPr lang="en-US" sz="1600" dirty="0">
                <a:cs typeface="Calibri" panose="020F0502020204030204"/>
              </a:rPr>
              <a:t>Regulatory Review – IACUC, IRB</a:t>
            </a:r>
          </a:p>
          <a:p>
            <a:pPr marL="1714500" lvl="3" indent="-342900">
              <a:buFont typeface="+mj-lt"/>
              <a:buAutoNum type="arabicPeriod"/>
            </a:pPr>
            <a:r>
              <a:rPr lang="en-US" sz="1600" dirty="0">
                <a:cs typeface="Calibri" panose="020F0502020204030204"/>
              </a:rPr>
              <a:t>Work Groups (Cadence TBD)</a:t>
            </a:r>
          </a:p>
          <a:p>
            <a:pPr marL="1714500" lvl="3" indent="-342900">
              <a:buFont typeface="+mj-lt"/>
              <a:buAutoNum type="arabicPeriod"/>
            </a:pPr>
            <a:r>
              <a:rPr lang="en-US" sz="1600" dirty="0">
                <a:cs typeface="Calibri" panose="020F0502020204030204"/>
              </a:rPr>
              <a:t>Executive Committee (Cadence TBD)</a:t>
            </a:r>
          </a:p>
          <a:p>
            <a:pPr marL="914400" lvl="2" indent="0">
              <a:buNone/>
            </a:pPr>
            <a:endParaRPr lang="en-US" sz="1600" dirty="0">
              <a:cs typeface="Calibri" panose="020F0502020204030204"/>
            </a:endParaRPr>
          </a:p>
          <a:p>
            <a:pPr marL="1257300" lvl="2" indent="-342900">
              <a:buFont typeface="+mj-lt"/>
              <a:buAutoNum type="arabicPeriod"/>
            </a:pPr>
            <a:endParaRPr lang="en-US" sz="1000" dirty="0">
              <a:cs typeface="Calibri" panose="020F0502020204030204"/>
            </a:endParaRPr>
          </a:p>
          <a:p>
            <a:pPr marL="0" indent="0">
              <a:buNone/>
            </a:pPr>
            <a:endParaRPr lang="en-US" sz="1800" b="1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52F338-279E-EA93-B40B-DE639D176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0A9334-4E67-F94F-A05E-0CE8B74A054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486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5B327AF-2294-0357-EE33-E2401B3E6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What does it mean to fully stand-up a new portfolio?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52F338-279E-EA93-B40B-DE639D176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0A9334-4E67-F94F-A05E-0CE8B74A054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7" name="Picture 3">
            <a:extLst>
              <a:ext uri="{FF2B5EF4-FFF2-40B4-BE49-F238E27FC236}">
                <a16:creationId xmlns:a16="http://schemas.microsoft.com/office/drawing/2014/main" id="{E78391FB-9107-868B-EB35-F8304AC824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271" y="2415751"/>
            <a:ext cx="10650129" cy="3066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8F6A165-5C6C-5F5C-30DA-7913324C8327}"/>
              </a:ext>
            </a:extLst>
          </p:cNvPr>
          <p:cNvSpPr txBox="1"/>
          <p:nvPr/>
        </p:nvSpPr>
        <p:spPr>
          <a:xfrm>
            <a:off x="285750" y="1066800"/>
            <a:ext cx="1145921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 dirty="0">
                <a:cs typeface="Calibri"/>
              </a:rPr>
              <a:t>3 Basic Steps to Stand up a New Portfolio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 dirty="0"/>
              <a:t>Estimated Time: 7 Months</a:t>
            </a:r>
          </a:p>
          <a:p>
            <a:r>
              <a:rPr lang="en-US" b="1" dirty="0">
                <a:cs typeface="Calibri" panose="020F0502020204030204"/>
              </a:rPr>
              <a:t>Months 2-7</a:t>
            </a:r>
          </a:p>
          <a:p>
            <a:r>
              <a:rPr lang="en-US" dirty="0">
                <a:cs typeface="Calibri" panose="020F0502020204030204"/>
              </a:rPr>
              <a:t>3. Produce Documents and Processes</a:t>
            </a:r>
          </a:p>
        </p:txBody>
      </p:sp>
    </p:spTree>
    <p:extLst>
      <p:ext uri="{BB962C8B-B14F-4D97-AF65-F5344CB8AC3E}">
        <p14:creationId xmlns:p14="http://schemas.microsoft.com/office/powerpoint/2010/main" val="336004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5B327AF-2294-0357-EE33-E2401B3E6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Questions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A51A880-26CC-F07D-F65C-B955CAFD9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5" y="1056821"/>
            <a:ext cx="1051560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 dirty="0">
                <a:cs typeface="Calibri"/>
              </a:rPr>
              <a:t>Thank You</a:t>
            </a:r>
            <a:endParaRPr lang="en-US" sz="2400" b="1" dirty="0"/>
          </a:p>
          <a:p>
            <a:pPr marL="0" indent="0">
              <a:buNone/>
            </a:pPr>
            <a:r>
              <a:rPr lang="en-US" sz="1800" b="1" dirty="0">
                <a:cs typeface="Calibri" panose="020F0502020204030204"/>
              </a:rPr>
              <a:t>Questions?</a:t>
            </a:r>
            <a:endParaRPr lang="en-US" sz="1600" dirty="0">
              <a:cs typeface="Calibri" panose="020F0502020204030204"/>
            </a:endParaRPr>
          </a:p>
          <a:p>
            <a:pPr marL="914400" lvl="2" indent="0">
              <a:buNone/>
            </a:pPr>
            <a:endParaRPr lang="en-US" sz="1600" dirty="0">
              <a:cs typeface="Calibri" panose="020F0502020204030204"/>
            </a:endParaRPr>
          </a:p>
          <a:p>
            <a:pPr marL="1257300" lvl="2" indent="-342900">
              <a:buFont typeface="+mj-lt"/>
              <a:buAutoNum type="arabicPeriod"/>
            </a:pPr>
            <a:endParaRPr lang="en-US" sz="1000" dirty="0">
              <a:cs typeface="Calibri" panose="020F0502020204030204"/>
            </a:endParaRPr>
          </a:p>
          <a:p>
            <a:pPr marL="0" indent="0">
              <a:buNone/>
            </a:pPr>
            <a:endParaRPr lang="en-US" sz="1800" b="1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52F338-279E-EA93-B40B-DE639D176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0A9334-4E67-F94F-A05E-0CE8B74A054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12777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enjo8i3HuRM573PfLSFA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enjo8i3HuRM573PfLSFA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enjo8i3HuRM573PfLSFAg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VA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B1E07F2C274044A140D89A2848318B" ma:contentTypeVersion="0" ma:contentTypeDescription="Create a new document." ma:contentTypeScope="" ma:versionID="96252eb261dcb8c93964b6fc62c193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764bea3eb9b1a5be8fd57fac5fb459b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9C23195-7CEB-4F00-8570-AC475A1E3C90}"/>
</file>

<file path=customXml/itemProps2.xml><?xml version="1.0" encoding="utf-8"?>
<ds:datastoreItem xmlns:ds="http://schemas.openxmlformats.org/officeDocument/2006/customXml" ds:itemID="{46A4B642-E037-4C08-B87B-C994DC0850CB}"/>
</file>

<file path=customXml/itemProps3.xml><?xml version="1.0" encoding="utf-8"?>
<ds:datastoreItem xmlns:ds="http://schemas.openxmlformats.org/officeDocument/2006/customXml" ds:itemID="{C5F9BACD-F96A-4860-BDFD-61829C0739C0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402</Words>
  <Application>Microsoft Office PowerPoint</Application>
  <PresentationFormat>Widescreen</PresentationFormat>
  <Paragraphs>125</Paragraphs>
  <Slides>7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theme</vt:lpstr>
      <vt:lpstr>VA Template</vt:lpstr>
      <vt:lpstr>Office Theme</vt:lpstr>
      <vt:lpstr>11_Office Theme</vt:lpstr>
      <vt:lpstr>14_Office Theme</vt:lpstr>
      <vt:lpstr>think-cell Slide</vt:lpstr>
      <vt:lpstr>Suicide Prevention AMP  Stand-up Discussion</vt:lpstr>
      <vt:lpstr>Agenda</vt:lpstr>
      <vt:lpstr>ISRM Pilot Portfolios</vt:lpstr>
      <vt:lpstr>ISRM Pilot Portfolio Data and Expected New AMP Stand-ups</vt:lpstr>
      <vt:lpstr>What does it mean to fully stand-up a new portfolio?</vt:lpstr>
      <vt:lpstr>What does it mean to fully stand-up a new portfolio?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Sam Hopp</cp:lastModifiedBy>
  <cp:revision>112</cp:revision>
  <dcterms:created xsi:type="dcterms:W3CDTF">2023-04-24T22:17:24Z</dcterms:created>
  <dcterms:modified xsi:type="dcterms:W3CDTF">2023-04-24T23:06:36Z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f97ea9d-daff-4c91-a4f1-55d953dbb0fc_Enabled">
    <vt:lpwstr>true</vt:lpwstr>
  </property>
  <property fmtid="{D5CDD505-2E9C-101B-9397-08002B2CF9AE}" pid="3" name="MSIP_Label_7f97ea9d-daff-4c91-a4f1-55d953dbb0fc_SetDate">
    <vt:lpwstr>2023-04-24T22:17:31Z</vt:lpwstr>
  </property>
  <property fmtid="{D5CDD505-2E9C-101B-9397-08002B2CF9AE}" pid="4" name="MSIP_Label_7f97ea9d-daff-4c91-a4f1-55d953dbb0fc_Method">
    <vt:lpwstr>Standard</vt:lpwstr>
  </property>
  <property fmtid="{D5CDD505-2E9C-101B-9397-08002B2CF9AE}" pid="5" name="MSIP_Label_7f97ea9d-daff-4c91-a4f1-55d953dbb0fc_Name">
    <vt:lpwstr>Public</vt:lpwstr>
  </property>
  <property fmtid="{D5CDD505-2E9C-101B-9397-08002B2CF9AE}" pid="6" name="MSIP_Label_7f97ea9d-daff-4c91-a4f1-55d953dbb0fc_SiteId">
    <vt:lpwstr>58196b33-812d-4eb0-ad27-fc2dd9de53eb</vt:lpwstr>
  </property>
  <property fmtid="{D5CDD505-2E9C-101B-9397-08002B2CF9AE}" pid="7" name="MSIP_Label_7f97ea9d-daff-4c91-a4f1-55d953dbb0fc_ActionId">
    <vt:lpwstr>73155db4-91e8-4fe5-af86-15a91f30f10f</vt:lpwstr>
  </property>
  <property fmtid="{D5CDD505-2E9C-101B-9397-08002B2CF9AE}" pid="8" name="MSIP_Label_7f97ea9d-daff-4c91-a4f1-55d953dbb0fc_ContentBits">
    <vt:lpwstr>0</vt:lpwstr>
  </property>
  <property fmtid="{D5CDD505-2E9C-101B-9397-08002B2CF9AE}" pid="9" name="ContentTypeId">
    <vt:lpwstr>0x01010045B1E07F2C274044A140D89A2848318B</vt:lpwstr>
  </property>
  <property fmtid="{D5CDD505-2E9C-101B-9397-08002B2CF9AE}" pid="10" name="Order">
    <vt:r8>18800</vt:r8>
  </property>
  <property fmtid="{D5CDD505-2E9C-101B-9397-08002B2CF9AE}" pid="11" name="xd_Signature">
    <vt:bool>false</vt:bool>
  </property>
  <property fmtid="{D5CDD505-2E9C-101B-9397-08002B2CF9AE}" pid="12" name="xd_ProgID">
    <vt:lpwstr/>
  </property>
  <property fmtid="{D5CDD505-2E9C-101B-9397-08002B2CF9AE}" pid="13" name="TriggerFlowInfo">
    <vt:lpwstr/>
  </property>
  <property fmtid="{D5CDD505-2E9C-101B-9397-08002B2CF9AE}" pid="14" name="_SourceUrl">
    <vt:lpwstr/>
  </property>
  <property fmtid="{D5CDD505-2E9C-101B-9397-08002B2CF9AE}" pid="15" name="_SharedFileIndex">
    <vt:lpwstr/>
  </property>
  <property fmtid="{D5CDD505-2E9C-101B-9397-08002B2CF9AE}" pid="16" name="ComplianceAssetId">
    <vt:lpwstr/>
  </property>
  <property fmtid="{D5CDD505-2E9C-101B-9397-08002B2CF9AE}" pid="17" name="TemplateUrl">
    <vt:lpwstr/>
  </property>
  <property fmtid="{D5CDD505-2E9C-101B-9397-08002B2CF9AE}" pid="18" name="_ExtendedDescription">
    <vt:lpwstr/>
  </property>
</Properties>
</file>